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53" r:id="rId5"/>
    <p:sldId id="354" r:id="rId6"/>
    <p:sldId id="331" r:id="rId7"/>
    <p:sldId id="345" r:id="rId8"/>
    <p:sldId id="355" r:id="rId9"/>
    <p:sldId id="347" r:id="rId10"/>
    <p:sldId id="357" r:id="rId11"/>
    <p:sldId id="358" r:id="rId12"/>
    <p:sldId id="359" r:id="rId13"/>
    <p:sldId id="348" r:id="rId14"/>
    <p:sldId id="360" r:id="rId15"/>
    <p:sldId id="350"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66"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y deborah" userId="7d147125d7d2c930" providerId="LiveId" clId="{F6ECC1DF-E4BF-42D0-9A7B-56133D48904B}"/>
    <pc:docChg chg="undo custSel addSld delSld modSld addSection delSection">
      <pc:chgData name="joy deborah" userId="7d147125d7d2c930" providerId="LiveId" clId="{F6ECC1DF-E4BF-42D0-9A7B-56133D48904B}" dt="2025-03-25T10:55:04.037" v="666" actId="20577"/>
      <pc:docMkLst>
        <pc:docMk/>
      </pc:docMkLst>
      <pc:sldChg chg="addSp delSp modSp add del mod">
        <pc:chgData name="joy deborah" userId="7d147125d7d2c930" providerId="LiveId" clId="{F6ECC1DF-E4BF-42D0-9A7B-56133D48904B}" dt="2025-03-25T10:27:06.339" v="605" actId="20577"/>
        <pc:sldMkLst>
          <pc:docMk/>
          <pc:sldMk cId="3013343321" sldId="347"/>
        </pc:sldMkLst>
        <pc:spChg chg="mod">
          <ac:chgData name="joy deborah" userId="7d147125d7d2c930" providerId="LiveId" clId="{F6ECC1DF-E4BF-42D0-9A7B-56133D48904B}" dt="2025-03-25T05:42:55.447" v="96" actId="115"/>
          <ac:spMkLst>
            <pc:docMk/>
            <pc:sldMk cId="3013343321" sldId="347"/>
            <ac:spMk id="2" creationId="{2B8270AC-601F-D537-3460-3FE09CC6AC14}"/>
          </ac:spMkLst>
        </pc:spChg>
        <pc:spChg chg="del mod">
          <ac:chgData name="joy deborah" userId="7d147125d7d2c930" providerId="LiveId" clId="{F6ECC1DF-E4BF-42D0-9A7B-56133D48904B}" dt="2025-03-25T05:56:22.931" v="145" actId="478"/>
          <ac:spMkLst>
            <pc:docMk/>
            <pc:sldMk cId="3013343321" sldId="347"/>
            <ac:spMk id="3" creationId="{8D66D170-AC52-72BE-0CB6-F9F504A3D24A}"/>
          </ac:spMkLst>
        </pc:spChg>
        <pc:spChg chg="del">
          <ac:chgData name="joy deborah" userId="7d147125d7d2c930" providerId="LiveId" clId="{F6ECC1DF-E4BF-42D0-9A7B-56133D48904B}" dt="2025-03-25T05:31:32.507" v="7" actId="478"/>
          <ac:spMkLst>
            <pc:docMk/>
            <pc:sldMk cId="3013343321" sldId="347"/>
            <ac:spMk id="4" creationId="{E746466F-9F24-C34E-BBA6-2CB94305520C}"/>
          </ac:spMkLst>
        </pc:spChg>
        <pc:spChg chg="del mod">
          <ac:chgData name="joy deborah" userId="7d147125d7d2c930" providerId="LiveId" clId="{F6ECC1DF-E4BF-42D0-9A7B-56133D48904B}" dt="2025-03-25T05:30:57.221" v="1" actId="478"/>
          <ac:spMkLst>
            <pc:docMk/>
            <pc:sldMk cId="3013343321" sldId="347"/>
            <ac:spMk id="5" creationId="{54593D07-3857-8A04-606E-258D1E9908D5}"/>
          </ac:spMkLst>
        </pc:spChg>
        <pc:spChg chg="del mod">
          <ac:chgData name="joy deborah" userId="7d147125d7d2c930" providerId="LiveId" clId="{F6ECC1DF-E4BF-42D0-9A7B-56133D48904B}" dt="2025-03-25T05:31:10.521" v="4" actId="478"/>
          <ac:spMkLst>
            <pc:docMk/>
            <pc:sldMk cId="3013343321" sldId="347"/>
            <ac:spMk id="6" creationId="{9D5BB6B2-ED6A-BB7C-2FF7-FB659089012C}"/>
          </ac:spMkLst>
        </pc:spChg>
        <pc:spChg chg="add del mod">
          <ac:chgData name="joy deborah" userId="7d147125d7d2c930" providerId="LiveId" clId="{F6ECC1DF-E4BF-42D0-9A7B-56133D48904B}" dt="2025-03-25T05:35:30.876" v="19" actId="3680"/>
          <ac:spMkLst>
            <pc:docMk/>
            <pc:sldMk cId="3013343321" sldId="347"/>
            <ac:spMk id="8" creationId="{3CB31DA6-AE3A-40AA-ADFF-8C3FD1A3517B}"/>
          </ac:spMkLst>
        </pc:spChg>
        <pc:spChg chg="add mod">
          <ac:chgData name="joy deborah" userId="7d147125d7d2c930" providerId="LiveId" clId="{F6ECC1DF-E4BF-42D0-9A7B-56133D48904B}" dt="2025-03-25T10:27:06.339" v="605" actId="20577"/>
          <ac:spMkLst>
            <pc:docMk/>
            <pc:sldMk cId="3013343321" sldId="347"/>
            <ac:spMk id="10" creationId="{0A206E91-3BFB-4E53-8176-5097153E29DA}"/>
          </ac:spMkLst>
        </pc:spChg>
        <pc:graphicFrameChg chg="add mod ord modGraphic">
          <ac:chgData name="joy deborah" userId="7d147125d7d2c930" providerId="LiveId" clId="{F6ECC1DF-E4BF-42D0-9A7B-56133D48904B}" dt="2025-03-25T10:26:26.717" v="599" actId="14734"/>
          <ac:graphicFrameMkLst>
            <pc:docMk/>
            <pc:sldMk cId="3013343321" sldId="347"/>
            <ac:graphicFrameMk id="11" creationId="{51FB2D84-F537-469A-8E90-153463A843E6}"/>
          </ac:graphicFrameMkLst>
        </pc:graphicFrameChg>
      </pc:sldChg>
      <pc:sldChg chg="addSp delSp modSp mod">
        <pc:chgData name="joy deborah" userId="7d147125d7d2c930" providerId="LiveId" clId="{F6ECC1DF-E4BF-42D0-9A7B-56133D48904B}" dt="2025-03-25T06:13:37.032" v="311" actId="123"/>
        <pc:sldMkLst>
          <pc:docMk/>
          <pc:sldMk cId="512396665" sldId="348"/>
        </pc:sldMkLst>
        <pc:spChg chg="del">
          <ac:chgData name="joy deborah" userId="7d147125d7d2c930" providerId="LiveId" clId="{F6ECC1DF-E4BF-42D0-9A7B-56133D48904B}" dt="2025-03-25T06:08:12.724" v="263" actId="478"/>
          <ac:spMkLst>
            <pc:docMk/>
            <pc:sldMk cId="512396665" sldId="348"/>
            <ac:spMk id="2" creationId="{EC4E5619-0985-32B6-EC73-AFBCAB2F1CFA}"/>
          </ac:spMkLst>
        </pc:spChg>
        <pc:spChg chg="mod">
          <ac:chgData name="joy deborah" userId="7d147125d7d2c930" providerId="LiveId" clId="{F6ECC1DF-E4BF-42D0-9A7B-56133D48904B}" dt="2025-03-25T06:07:56.322" v="255" actId="122"/>
          <ac:spMkLst>
            <pc:docMk/>
            <pc:sldMk cId="512396665" sldId="348"/>
            <ac:spMk id="5" creationId="{19443C06-A530-329A-9ECC-3E0484827D92}"/>
          </ac:spMkLst>
        </pc:spChg>
        <pc:spChg chg="add del mod">
          <ac:chgData name="joy deborah" userId="7d147125d7d2c930" providerId="LiveId" clId="{F6ECC1DF-E4BF-42D0-9A7B-56133D48904B}" dt="2025-03-25T06:08:20.955" v="266" actId="478"/>
          <ac:spMkLst>
            <pc:docMk/>
            <pc:sldMk cId="512396665" sldId="348"/>
            <ac:spMk id="6" creationId="{87AC6897-792B-4281-B367-B8CD02B91BD1}"/>
          </ac:spMkLst>
        </pc:spChg>
        <pc:spChg chg="add del mod">
          <ac:chgData name="joy deborah" userId="7d147125d7d2c930" providerId="LiveId" clId="{F6ECC1DF-E4BF-42D0-9A7B-56133D48904B}" dt="2025-03-25T06:08:15.478" v="265" actId="478"/>
          <ac:spMkLst>
            <pc:docMk/>
            <pc:sldMk cId="512396665" sldId="348"/>
            <ac:spMk id="8" creationId="{5F9AB384-C2D8-45AC-93BC-7409E8E99DC6}"/>
          </ac:spMkLst>
        </pc:spChg>
        <pc:spChg chg="add del mod">
          <ac:chgData name="joy deborah" userId="7d147125d7d2c930" providerId="LiveId" clId="{F6ECC1DF-E4BF-42D0-9A7B-56133D48904B}" dt="2025-03-25T06:08:36.220" v="271"/>
          <ac:spMkLst>
            <pc:docMk/>
            <pc:sldMk cId="512396665" sldId="348"/>
            <ac:spMk id="9" creationId="{A15613CD-AFA7-4337-A03E-2B3A730F7520}"/>
          </ac:spMkLst>
        </pc:spChg>
        <pc:spChg chg="del mod">
          <ac:chgData name="joy deborah" userId="7d147125d7d2c930" providerId="LiveId" clId="{F6ECC1DF-E4BF-42D0-9A7B-56133D48904B}" dt="2025-03-25T06:08:04.614" v="259" actId="478"/>
          <ac:spMkLst>
            <pc:docMk/>
            <pc:sldMk cId="512396665" sldId="348"/>
            <ac:spMk id="10" creationId="{ED45388B-F6C6-3BAE-BC81-AD233BEC8586}"/>
          </ac:spMkLst>
        </pc:spChg>
        <pc:spChg chg="del mod">
          <ac:chgData name="joy deborah" userId="7d147125d7d2c930" providerId="LiveId" clId="{F6ECC1DF-E4BF-42D0-9A7B-56133D48904B}" dt="2025-03-25T06:08:10.432" v="262" actId="478"/>
          <ac:spMkLst>
            <pc:docMk/>
            <pc:sldMk cId="512396665" sldId="348"/>
            <ac:spMk id="11" creationId="{B83B2F5C-D09B-2126-5784-589918E6E1A2}"/>
          </ac:spMkLst>
        </pc:spChg>
        <pc:spChg chg="add del">
          <ac:chgData name="joy deborah" userId="7d147125d7d2c930" providerId="LiveId" clId="{F6ECC1DF-E4BF-42D0-9A7B-56133D48904B}" dt="2025-03-25T06:08:36.218" v="269" actId="11529"/>
          <ac:spMkLst>
            <pc:docMk/>
            <pc:sldMk cId="512396665" sldId="348"/>
            <ac:spMk id="12" creationId="{D2B6AD77-E530-4BC3-BBF8-9BC858D25A47}"/>
          </ac:spMkLst>
        </pc:spChg>
        <pc:spChg chg="add mod">
          <ac:chgData name="joy deborah" userId="7d147125d7d2c930" providerId="LiveId" clId="{F6ECC1DF-E4BF-42D0-9A7B-56133D48904B}" dt="2025-03-25T06:11:17.066" v="291" actId="1076"/>
          <ac:spMkLst>
            <pc:docMk/>
            <pc:sldMk cId="512396665" sldId="348"/>
            <ac:spMk id="13" creationId="{3DFEDAA5-7560-4C1B-A5E7-B17E8B8E6847}"/>
          </ac:spMkLst>
        </pc:spChg>
        <pc:spChg chg="add mod">
          <ac:chgData name="joy deborah" userId="7d147125d7d2c930" providerId="LiveId" clId="{F6ECC1DF-E4BF-42D0-9A7B-56133D48904B}" dt="2025-03-25T06:13:37.032" v="311" actId="123"/>
          <ac:spMkLst>
            <pc:docMk/>
            <pc:sldMk cId="512396665" sldId="348"/>
            <ac:spMk id="14" creationId="{E9FF5D91-F284-4D9C-8280-0D40491AC19D}"/>
          </ac:spMkLst>
        </pc:spChg>
      </pc:sldChg>
      <pc:sldChg chg="del">
        <pc:chgData name="joy deborah" userId="7d147125d7d2c930" providerId="LiveId" clId="{F6ECC1DF-E4BF-42D0-9A7B-56133D48904B}" dt="2025-03-25T06:13:56.518" v="312" actId="2696"/>
        <pc:sldMkLst>
          <pc:docMk/>
          <pc:sldMk cId="2069428662" sldId="349"/>
        </pc:sldMkLst>
      </pc:sldChg>
      <pc:sldChg chg="addSp delSp modSp mod">
        <pc:chgData name="joy deborah" userId="7d147125d7d2c930" providerId="LiveId" clId="{F6ECC1DF-E4BF-42D0-9A7B-56133D48904B}" dt="2025-03-25T06:26:23.163" v="420"/>
        <pc:sldMkLst>
          <pc:docMk/>
          <pc:sldMk cId="898190935" sldId="350"/>
        </pc:sldMkLst>
        <pc:spChg chg="mod">
          <ac:chgData name="joy deborah" userId="7d147125d7d2c930" providerId="LiveId" clId="{F6ECC1DF-E4BF-42D0-9A7B-56133D48904B}" dt="2025-03-25T06:22:31.828" v="383" actId="20577"/>
          <ac:spMkLst>
            <pc:docMk/>
            <pc:sldMk cId="898190935" sldId="350"/>
            <ac:spMk id="2" creationId="{D4EEBFBF-F8B0-D44E-B6BF-4A0429AC3B0F}"/>
          </ac:spMkLst>
        </pc:spChg>
        <pc:spChg chg="del">
          <ac:chgData name="joy deborah" userId="7d147125d7d2c930" providerId="LiveId" clId="{F6ECC1DF-E4BF-42D0-9A7B-56133D48904B}" dt="2025-03-25T06:21:27.770" v="355" actId="478"/>
          <ac:spMkLst>
            <pc:docMk/>
            <pc:sldMk cId="898190935" sldId="350"/>
            <ac:spMk id="3" creationId="{68A848C7-243A-AE13-E323-3C71FD8DA6C6}"/>
          </ac:spMkLst>
        </pc:spChg>
        <pc:spChg chg="del mod">
          <ac:chgData name="joy deborah" userId="7d147125d7d2c930" providerId="LiveId" clId="{F6ECC1DF-E4BF-42D0-9A7B-56133D48904B}" dt="2025-03-25T06:21:01.976" v="349" actId="478"/>
          <ac:spMkLst>
            <pc:docMk/>
            <pc:sldMk cId="898190935" sldId="350"/>
            <ac:spMk id="5" creationId="{EAD44121-A8E9-49A3-B086-E9F578178891}"/>
          </ac:spMkLst>
        </pc:spChg>
        <pc:spChg chg="add del mod">
          <ac:chgData name="joy deborah" userId="7d147125d7d2c930" providerId="LiveId" clId="{F6ECC1DF-E4BF-42D0-9A7B-56133D48904B}" dt="2025-03-25T06:21:05.156" v="350" actId="478"/>
          <ac:spMkLst>
            <pc:docMk/>
            <pc:sldMk cId="898190935" sldId="350"/>
            <ac:spMk id="8" creationId="{8507D011-70B8-47B2-9169-F0F8E2E1D51D}"/>
          </ac:spMkLst>
        </pc:spChg>
        <pc:spChg chg="add del mod">
          <ac:chgData name="joy deborah" userId="7d147125d7d2c930" providerId="LiveId" clId="{F6ECC1DF-E4BF-42D0-9A7B-56133D48904B}" dt="2025-03-25T06:21:25.419" v="354" actId="478"/>
          <ac:spMkLst>
            <pc:docMk/>
            <pc:sldMk cId="898190935" sldId="350"/>
            <ac:spMk id="10" creationId="{C053171D-F22B-440F-B2CD-6989F50C5586}"/>
          </ac:spMkLst>
        </pc:spChg>
        <pc:spChg chg="add del mod">
          <ac:chgData name="joy deborah" userId="7d147125d7d2c930" providerId="LiveId" clId="{F6ECC1DF-E4BF-42D0-9A7B-56133D48904B}" dt="2025-03-25T06:26:23.163" v="420"/>
          <ac:spMkLst>
            <pc:docMk/>
            <pc:sldMk cId="898190935" sldId="350"/>
            <ac:spMk id="11" creationId="{46A05D80-7282-49AD-9A84-36A3DD24FE44}"/>
          </ac:spMkLst>
        </pc:spChg>
        <pc:spChg chg="add mod">
          <ac:chgData name="joy deborah" userId="7d147125d7d2c930" providerId="LiveId" clId="{F6ECC1DF-E4BF-42D0-9A7B-56133D48904B}" dt="2025-03-25T06:26:12.416" v="418" actId="113"/>
          <ac:spMkLst>
            <pc:docMk/>
            <pc:sldMk cId="898190935" sldId="350"/>
            <ac:spMk id="12" creationId="{2843488E-F738-48F5-8E1B-02459DC070AF}"/>
          </ac:spMkLst>
        </pc:spChg>
        <pc:graphicFrameChg chg="del modGraphic">
          <ac:chgData name="joy deborah" userId="7d147125d7d2c930" providerId="LiveId" clId="{F6ECC1DF-E4BF-42D0-9A7B-56133D48904B}" dt="2025-03-25T06:21:22.381" v="353" actId="478"/>
          <ac:graphicFrameMkLst>
            <pc:docMk/>
            <pc:sldMk cId="898190935" sldId="350"/>
            <ac:graphicFrameMk id="7" creationId="{7B166768-B202-E472-5FBC-6570BDBFBD7E}"/>
          </ac:graphicFrameMkLst>
        </pc:graphicFrameChg>
      </pc:sldChg>
      <pc:sldChg chg="del">
        <pc:chgData name="joy deborah" userId="7d147125d7d2c930" providerId="LiveId" clId="{F6ECC1DF-E4BF-42D0-9A7B-56133D48904B}" dt="2025-03-25T06:22:36.360" v="384" actId="2696"/>
        <pc:sldMkLst>
          <pc:docMk/>
          <pc:sldMk cId="1117481658" sldId="351"/>
        </pc:sldMkLst>
      </pc:sldChg>
      <pc:sldChg chg="del">
        <pc:chgData name="joy deborah" userId="7d147125d7d2c930" providerId="LiveId" clId="{F6ECC1DF-E4BF-42D0-9A7B-56133D48904B}" dt="2025-03-25T06:22:39.733" v="385" actId="2696"/>
        <pc:sldMkLst>
          <pc:docMk/>
          <pc:sldMk cId="3316775302" sldId="352"/>
        </pc:sldMkLst>
      </pc:sldChg>
      <pc:sldChg chg="modSp mod">
        <pc:chgData name="joy deborah" userId="7d147125d7d2c930" providerId="LiveId" clId="{F6ECC1DF-E4BF-42D0-9A7B-56133D48904B}" dt="2025-03-25T10:50:05.339" v="649" actId="1036"/>
        <pc:sldMkLst>
          <pc:docMk/>
          <pc:sldMk cId="433481746" sldId="354"/>
        </pc:sldMkLst>
        <pc:picChg chg="mod">
          <ac:chgData name="joy deborah" userId="7d147125d7d2c930" providerId="LiveId" clId="{F6ECC1DF-E4BF-42D0-9A7B-56133D48904B}" dt="2025-03-25T10:50:05.339" v="649" actId="1036"/>
          <ac:picMkLst>
            <pc:docMk/>
            <pc:sldMk cId="433481746" sldId="354"/>
            <ac:picMk id="8" creationId="{D34D75C6-A35A-52D3-B03F-61494B858038}"/>
          </ac:picMkLst>
        </pc:picChg>
      </pc:sldChg>
      <pc:sldChg chg="addSp delSp modSp mod">
        <pc:chgData name="joy deborah" userId="7d147125d7d2c930" providerId="LiveId" clId="{F6ECC1DF-E4BF-42D0-9A7B-56133D48904B}" dt="2025-03-25T06:24:27.290" v="398" actId="478"/>
        <pc:sldMkLst>
          <pc:docMk/>
          <pc:sldMk cId="438040838" sldId="356"/>
        </pc:sldMkLst>
        <pc:spChg chg="mod">
          <ac:chgData name="joy deborah" userId="7d147125d7d2c930" providerId="LiveId" clId="{F6ECC1DF-E4BF-42D0-9A7B-56133D48904B}" dt="2025-03-25T06:24:19.056" v="396" actId="14100"/>
          <ac:spMkLst>
            <pc:docMk/>
            <pc:sldMk cId="438040838" sldId="356"/>
            <ac:spMk id="3" creationId="{1697D649-277C-A20F-F588-7EA2B85B1299}"/>
          </ac:spMkLst>
        </pc:spChg>
        <pc:spChg chg="add del mod">
          <ac:chgData name="joy deborah" userId="7d147125d7d2c930" providerId="LiveId" clId="{F6ECC1DF-E4BF-42D0-9A7B-56133D48904B}" dt="2025-03-25T06:24:27.290" v="398" actId="478"/>
          <ac:spMkLst>
            <pc:docMk/>
            <pc:sldMk cId="438040838" sldId="356"/>
            <ac:spMk id="4" creationId="{FE1149B4-45AB-4164-B712-A9B5E6E9228E}"/>
          </ac:spMkLst>
        </pc:spChg>
        <pc:spChg chg="add del mod">
          <ac:chgData name="joy deborah" userId="7d147125d7d2c930" providerId="LiveId" clId="{F6ECC1DF-E4BF-42D0-9A7B-56133D48904B}" dt="2025-03-25T06:23:01.168" v="391" actId="478"/>
          <ac:spMkLst>
            <pc:docMk/>
            <pc:sldMk cId="438040838" sldId="356"/>
            <ac:spMk id="6" creationId="{A09808CD-1A03-49EF-A8A2-2B67D39D4010}"/>
          </ac:spMkLst>
        </pc:spChg>
        <pc:spChg chg="add del mod">
          <ac:chgData name="joy deborah" userId="7d147125d7d2c930" providerId="LiveId" clId="{F6ECC1DF-E4BF-42D0-9A7B-56133D48904B}" dt="2025-03-25T06:24:17.965" v="395" actId="478"/>
          <ac:spMkLst>
            <pc:docMk/>
            <pc:sldMk cId="438040838" sldId="356"/>
            <ac:spMk id="8" creationId="{C5E9B759-E68F-48FC-A1CB-E6C41A6DA144}"/>
          </ac:spMkLst>
        </pc:spChg>
        <pc:spChg chg="del mod">
          <ac:chgData name="joy deborah" userId="7d147125d7d2c930" providerId="LiveId" clId="{F6ECC1DF-E4BF-42D0-9A7B-56133D48904B}" dt="2025-03-25T06:22:51.716" v="389" actId="478"/>
          <ac:spMkLst>
            <pc:docMk/>
            <pc:sldMk cId="438040838" sldId="356"/>
            <ac:spMk id="15" creationId="{6EF8E06F-4153-981B-474D-3D483B6F4F84}"/>
          </ac:spMkLst>
        </pc:spChg>
        <pc:picChg chg="add del">
          <ac:chgData name="joy deborah" userId="7d147125d7d2c930" providerId="LiveId" clId="{F6ECC1DF-E4BF-42D0-9A7B-56133D48904B}" dt="2025-03-25T06:24:17.965" v="395" actId="478"/>
          <ac:picMkLst>
            <pc:docMk/>
            <pc:sldMk cId="438040838" sldId="356"/>
            <ac:picMk id="12" creationId="{8AB2ECDC-2C97-9031-6EF9-11EF690976ED}"/>
          </ac:picMkLst>
        </pc:picChg>
      </pc:sldChg>
      <pc:sldChg chg="new del">
        <pc:chgData name="joy deborah" userId="7d147125d7d2c930" providerId="LiveId" clId="{F6ECC1DF-E4BF-42D0-9A7B-56133D48904B}" dt="2025-03-25T05:34:37.301" v="17" actId="680"/>
        <pc:sldMkLst>
          <pc:docMk/>
          <pc:sldMk cId="464704538" sldId="357"/>
        </pc:sldMkLst>
      </pc:sldChg>
      <pc:sldChg chg="delSp modSp add mod">
        <pc:chgData name="joy deborah" userId="7d147125d7d2c930" providerId="LiveId" clId="{F6ECC1DF-E4BF-42D0-9A7B-56133D48904B}" dt="2025-03-25T10:24:32.054" v="585" actId="20577"/>
        <pc:sldMkLst>
          <pc:docMk/>
          <pc:sldMk cId="2126389129" sldId="357"/>
        </pc:sldMkLst>
        <pc:spChg chg="mod">
          <ac:chgData name="joy deborah" userId="7d147125d7d2c930" providerId="LiveId" clId="{F6ECC1DF-E4BF-42D0-9A7B-56133D48904B}" dt="2025-03-25T05:52:48.206" v="105" actId="255"/>
          <ac:spMkLst>
            <pc:docMk/>
            <pc:sldMk cId="2126389129" sldId="357"/>
            <ac:spMk id="2" creationId="{2B8270AC-601F-D537-3460-3FE09CC6AC14}"/>
          </ac:spMkLst>
        </pc:spChg>
        <pc:spChg chg="del">
          <ac:chgData name="joy deborah" userId="7d147125d7d2c930" providerId="LiveId" clId="{F6ECC1DF-E4BF-42D0-9A7B-56133D48904B}" dt="2025-03-25T05:56:10.365" v="144" actId="478"/>
          <ac:spMkLst>
            <pc:docMk/>
            <pc:sldMk cId="2126389129" sldId="357"/>
            <ac:spMk id="3" creationId="{8D66D170-AC52-72BE-0CB6-F9F504A3D24A}"/>
          </ac:spMkLst>
        </pc:spChg>
        <pc:spChg chg="mod">
          <ac:chgData name="joy deborah" userId="7d147125d7d2c930" providerId="LiveId" clId="{F6ECC1DF-E4BF-42D0-9A7B-56133D48904B}" dt="2025-03-25T10:24:32.054" v="585" actId="20577"/>
          <ac:spMkLst>
            <pc:docMk/>
            <pc:sldMk cId="2126389129" sldId="357"/>
            <ac:spMk id="10" creationId="{0A206E91-3BFB-4E53-8176-5097153E29DA}"/>
          </ac:spMkLst>
        </pc:spChg>
        <pc:graphicFrameChg chg="mod modGraphic">
          <ac:chgData name="joy deborah" userId="7d147125d7d2c930" providerId="LiveId" clId="{F6ECC1DF-E4BF-42D0-9A7B-56133D48904B}" dt="2025-03-25T10:17:23.392" v="562" actId="1076"/>
          <ac:graphicFrameMkLst>
            <pc:docMk/>
            <pc:sldMk cId="2126389129" sldId="357"/>
            <ac:graphicFrameMk id="11" creationId="{51FB2D84-F537-469A-8E90-153463A843E6}"/>
          </ac:graphicFrameMkLst>
        </pc:graphicFrameChg>
      </pc:sldChg>
      <pc:sldChg chg="addSp delSp modSp add mod">
        <pc:chgData name="joy deborah" userId="7d147125d7d2c930" providerId="LiveId" clId="{F6ECC1DF-E4BF-42D0-9A7B-56133D48904B}" dt="2025-03-25T10:55:04.037" v="666" actId="20577"/>
        <pc:sldMkLst>
          <pc:docMk/>
          <pc:sldMk cId="126901481" sldId="358"/>
        </pc:sldMkLst>
        <pc:spChg chg="mod">
          <ac:chgData name="joy deborah" userId="7d147125d7d2c930" providerId="LiveId" clId="{F6ECC1DF-E4BF-42D0-9A7B-56133D48904B}" dt="2025-03-25T10:51:59.325" v="653" actId="20577"/>
          <ac:spMkLst>
            <pc:docMk/>
            <pc:sldMk cId="126901481" sldId="358"/>
            <ac:spMk id="2" creationId="{2B8270AC-601F-D537-3460-3FE09CC6AC14}"/>
          </ac:spMkLst>
        </pc:spChg>
        <pc:spChg chg="add del mod">
          <ac:chgData name="joy deborah" userId="7d147125d7d2c930" providerId="LiveId" clId="{F6ECC1DF-E4BF-42D0-9A7B-56133D48904B}" dt="2025-03-25T08:22:33.021" v="468"/>
          <ac:spMkLst>
            <pc:docMk/>
            <pc:sldMk cId="126901481" sldId="358"/>
            <ac:spMk id="3" creationId="{7FF44B66-53AA-4C59-9F85-6E7951B980B3}"/>
          </ac:spMkLst>
        </pc:spChg>
        <pc:spChg chg="mod">
          <ac:chgData name="joy deborah" userId="7d147125d7d2c930" providerId="LiveId" clId="{F6ECC1DF-E4BF-42D0-9A7B-56133D48904B}" dt="2025-03-25T10:55:04.037" v="666" actId="20577"/>
          <ac:spMkLst>
            <pc:docMk/>
            <pc:sldMk cId="126901481" sldId="358"/>
            <ac:spMk id="10" creationId="{0A206E91-3BFB-4E53-8176-5097153E29DA}"/>
          </ac:spMkLst>
        </pc:spChg>
        <pc:graphicFrameChg chg="mod modGraphic">
          <ac:chgData name="joy deborah" userId="7d147125d7d2c930" providerId="LiveId" clId="{F6ECC1DF-E4BF-42D0-9A7B-56133D48904B}" dt="2025-03-25T10:12:51.828" v="528" actId="14100"/>
          <ac:graphicFrameMkLst>
            <pc:docMk/>
            <pc:sldMk cId="126901481" sldId="358"/>
            <ac:graphicFrameMk id="11" creationId="{51FB2D84-F537-469A-8E90-153463A843E6}"/>
          </ac:graphicFrameMkLst>
        </pc:graphicFrameChg>
      </pc:sldChg>
      <pc:sldChg chg="addSp delSp modSp add mod">
        <pc:chgData name="joy deborah" userId="7d147125d7d2c930" providerId="LiveId" clId="{F6ECC1DF-E4BF-42D0-9A7B-56133D48904B}" dt="2025-03-25T10:54:20.403" v="665" actId="20577"/>
        <pc:sldMkLst>
          <pc:docMk/>
          <pc:sldMk cId="1328953173" sldId="359"/>
        </pc:sldMkLst>
        <pc:spChg chg="mod">
          <ac:chgData name="joy deborah" userId="7d147125d7d2c930" providerId="LiveId" clId="{F6ECC1DF-E4BF-42D0-9A7B-56133D48904B}" dt="2025-03-25T10:54:20.403" v="665" actId="20577"/>
          <ac:spMkLst>
            <pc:docMk/>
            <pc:sldMk cId="1328953173" sldId="359"/>
            <ac:spMk id="2" creationId="{2B8270AC-601F-D537-3460-3FE09CC6AC14}"/>
          </ac:spMkLst>
        </pc:spChg>
        <pc:spChg chg="add del mod">
          <ac:chgData name="joy deborah" userId="7d147125d7d2c930" providerId="LiveId" clId="{F6ECC1DF-E4BF-42D0-9A7B-56133D48904B}" dt="2025-03-25T10:29:24.590" v="611"/>
          <ac:spMkLst>
            <pc:docMk/>
            <pc:sldMk cId="1328953173" sldId="359"/>
            <ac:spMk id="3" creationId="{62623ADA-6EA1-4BD3-873C-A477446910AC}"/>
          </ac:spMkLst>
        </pc:spChg>
        <pc:spChg chg="add mod">
          <ac:chgData name="joy deborah" userId="7d147125d7d2c930" providerId="LiveId" clId="{F6ECC1DF-E4BF-42D0-9A7B-56133D48904B}" dt="2025-03-25T10:31:14.368" v="644" actId="1076"/>
          <ac:spMkLst>
            <pc:docMk/>
            <pc:sldMk cId="1328953173" sldId="359"/>
            <ac:spMk id="4" creationId="{EB115FC0-E77C-4975-9463-20DE6EF8FC56}"/>
          </ac:spMkLst>
        </pc:spChg>
        <pc:spChg chg="mod">
          <ac:chgData name="joy deborah" userId="7d147125d7d2c930" providerId="LiveId" clId="{F6ECC1DF-E4BF-42D0-9A7B-56133D48904B}" dt="2025-03-25T10:31:37.153" v="646" actId="2710"/>
          <ac:spMkLst>
            <pc:docMk/>
            <pc:sldMk cId="1328953173" sldId="359"/>
            <ac:spMk id="10" creationId="{0A206E91-3BFB-4E53-8176-5097153E29DA}"/>
          </ac:spMkLst>
        </pc:spChg>
        <pc:graphicFrameChg chg="mod modGraphic">
          <ac:chgData name="joy deborah" userId="7d147125d7d2c930" providerId="LiveId" clId="{F6ECC1DF-E4BF-42D0-9A7B-56133D48904B}" dt="2025-03-25T10:31:00.415" v="641" actId="1076"/>
          <ac:graphicFrameMkLst>
            <pc:docMk/>
            <pc:sldMk cId="1328953173" sldId="359"/>
            <ac:graphicFrameMk id="11" creationId="{51FB2D84-F537-469A-8E90-153463A843E6}"/>
          </ac:graphicFrameMkLst>
        </pc:graphicFrameChg>
      </pc:sldChg>
      <pc:sldChg chg="modSp add mod">
        <pc:chgData name="joy deborah" userId="7d147125d7d2c930" providerId="LiveId" clId="{F6ECC1DF-E4BF-42D0-9A7B-56133D48904B}" dt="2025-03-25T06:20:31.710" v="346" actId="1076"/>
        <pc:sldMkLst>
          <pc:docMk/>
          <pc:sldMk cId="3545770153" sldId="360"/>
        </pc:sldMkLst>
        <pc:spChg chg="mod">
          <ac:chgData name="joy deborah" userId="7d147125d7d2c930" providerId="LiveId" clId="{F6ECC1DF-E4BF-42D0-9A7B-56133D48904B}" dt="2025-03-25T06:14:26.831" v="334" actId="14100"/>
          <ac:spMkLst>
            <pc:docMk/>
            <pc:sldMk cId="3545770153" sldId="360"/>
            <ac:spMk id="5" creationId="{19443C06-A530-329A-9ECC-3E0484827D92}"/>
          </ac:spMkLst>
        </pc:spChg>
        <pc:spChg chg="mod">
          <ac:chgData name="joy deborah" userId="7d147125d7d2c930" providerId="LiveId" clId="{F6ECC1DF-E4BF-42D0-9A7B-56133D48904B}" dt="2025-03-25T06:20:31.710" v="346" actId="1076"/>
          <ac:spMkLst>
            <pc:docMk/>
            <pc:sldMk cId="3545770153" sldId="360"/>
            <ac:spMk id="14" creationId="{E9FF5D91-F284-4D9C-8280-0D40491AC19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3/25/2025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552451"/>
            <a:ext cx="6327648" cy="2477182"/>
          </a:xfrm>
        </p:spPr>
        <p:txBody>
          <a:bodyPr/>
          <a:lstStyle/>
          <a:p>
            <a:pPr>
              <a:lnSpc>
                <a:spcPct val="150000"/>
              </a:lnSpc>
            </a:pPr>
            <a:r>
              <a:rPr lang="en-US" sz="2400" b="1" dirty="0"/>
              <a:t>A STUDY ON SIGNIFICANCE AND IMPACT OF CHATGPT ON COLLEGE STUDENTS</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451104" y="5754223"/>
            <a:ext cx="2454021" cy="652244"/>
          </a:xfrm>
        </p:spPr>
        <p:txBody>
          <a:bodyPr>
            <a:noAutofit/>
          </a:bodyPr>
          <a:lstStyle/>
          <a:p>
            <a:r>
              <a:rPr lang="en-US" sz="2000" b="1" dirty="0">
                <a:latin typeface="Times New Roman" panose="02020603050405020304" pitchFamily="18" charset="0"/>
                <a:cs typeface="Times New Roman" panose="02020603050405020304" pitchFamily="18" charset="0"/>
              </a:rPr>
              <a:t>Dr.H.S.RUPA</a:t>
            </a:r>
          </a:p>
          <a:p>
            <a:r>
              <a:rPr lang="en-US" sz="2000" b="1" dirty="0">
                <a:latin typeface="Times New Roman" panose="02020603050405020304" pitchFamily="18" charset="0"/>
                <a:cs typeface="Times New Roman" panose="02020603050405020304" pitchFamily="18" charset="0"/>
              </a:rPr>
              <a:t>GUIDE</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
        <p:nvSpPr>
          <p:cNvPr id="6" name="Rectangle 5">
            <a:extLst>
              <a:ext uri="{FF2B5EF4-FFF2-40B4-BE49-F238E27FC236}">
                <a16:creationId xmlns:a16="http://schemas.microsoft.com/office/drawing/2014/main" id="{C1FEF7FD-9D82-4CB3-85D9-7ADC05364745}"/>
              </a:ext>
            </a:extLst>
          </p:cNvPr>
          <p:cNvSpPr/>
          <p:nvPr/>
        </p:nvSpPr>
        <p:spPr>
          <a:xfrm>
            <a:off x="7419975" y="5754223"/>
            <a:ext cx="3810000" cy="76087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JOY DEBORAH.G</a:t>
            </a:r>
          </a:p>
          <a:p>
            <a:pPr algn="ctr"/>
            <a:r>
              <a:rPr lang="en-US" sz="2000" b="1" dirty="0">
                <a:solidFill>
                  <a:schemeClr val="bg1"/>
                </a:solidFill>
                <a:latin typeface="Times New Roman" panose="02020603050405020304" pitchFamily="18" charset="0"/>
                <a:cs typeface="Times New Roman" panose="02020603050405020304" pitchFamily="18" charset="0"/>
              </a:rPr>
              <a:t>E22BA019</a:t>
            </a:r>
          </a:p>
          <a:p>
            <a:pPr algn="ctr"/>
            <a:r>
              <a:rPr lang="en-US" sz="2000" b="1" dirty="0">
                <a:solidFill>
                  <a:schemeClr val="bg1"/>
                </a:solidFill>
                <a:latin typeface="Times New Roman" panose="02020603050405020304" pitchFamily="18" charset="0"/>
                <a:cs typeface="Times New Roman" panose="02020603050405020304" pitchFamily="18" charset="0"/>
              </a:rPr>
              <a:t>III Year BBA </a:t>
            </a:r>
            <a:endParaRPr lang="en-SG"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pPr algn="ctr"/>
            <a:r>
              <a:rPr lang="en-US" dirty="0"/>
              <a:t>FINDINGS</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
        <p:nvSpPr>
          <p:cNvPr id="13" name="TextBox 12">
            <a:extLst>
              <a:ext uri="{FF2B5EF4-FFF2-40B4-BE49-F238E27FC236}">
                <a16:creationId xmlns:a16="http://schemas.microsoft.com/office/drawing/2014/main" id="{3DFEDAA5-7560-4C1B-A5E7-B17E8B8E6847}"/>
              </a:ext>
            </a:extLst>
          </p:cNvPr>
          <p:cNvSpPr txBox="1"/>
          <p:nvPr/>
        </p:nvSpPr>
        <p:spPr>
          <a:xfrm>
            <a:off x="3233167" y="2828925"/>
            <a:ext cx="914400" cy="914400"/>
          </a:xfrm>
          <a:prstGeom prst="rect">
            <a:avLst/>
          </a:prstGeom>
          <a:noFill/>
        </p:spPr>
        <p:txBody>
          <a:bodyPr wrap="square" rtlCol="0">
            <a:spAutoFit/>
          </a:bodyPr>
          <a:lstStyle/>
          <a:p>
            <a:endParaRPr lang="en-SG" dirty="0"/>
          </a:p>
        </p:txBody>
      </p:sp>
      <p:sp>
        <p:nvSpPr>
          <p:cNvPr id="14" name="TextBox 13">
            <a:extLst>
              <a:ext uri="{FF2B5EF4-FFF2-40B4-BE49-F238E27FC236}">
                <a16:creationId xmlns:a16="http://schemas.microsoft.com/office/drawing/2014/main" id="{E9FF5D91-F284-4D9C-8280-0D40491AC19D}"/>
              </a:ext>
            </a:extLst>
          </p:cNvPr>
          <p:cNvSpPr txBox="1"/>
          <p:nvPr/>
        </p:nvSpPr>
        <p:spPr>
          <a:xfrm>
            <a:off x="457200" y="712851"/>
            <a:ext cx="6705600" cy="66325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38% of respondents use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Weekly for their academics </a:t>
            </a:r>
          </a:p>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Majority 94% of the respondents find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helpful during their exam preparation</a:t>
            </a:r>
            <a:endParaRPr lang="en-SG" sz="1800" dirty="0">
              <a:effectLst/>
              <a:latin typeface="Times New Roman" panose="02020603050405020304" pitchFamily="18" charset="0"/>
              <a:ea typeface="Calibri" panose="020F0502020204030204" pitchFamily="34" charset="0"/>
            </a:endParaRPr>
          </a:p>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Majority 98% of the respondents save their time by using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on academics.</a:t>
            </a:r>
          </a:p>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40% of the respondents are Neutral about </a:t>
            </a:r>
            <a:r>
              <a:rPr lang="en-US" sz="1800" dirty="0" err="1">
                <a:effectLst/>
                <a:latin typeface="Times New Roman" panose="02020603050405020304" pitchFamily="18" charset="0"/>
                <a:ea typeface="Calibri" panose="020F0502020204030204" pitchFamily="34" charset="0"/>
              </a:rPr>
              <a:t>chatgpt’s</a:t>
            </a:r>
            <a:r>
              <a:rPr lang="en-US" sz="1800" dirty="0">
                <a:effectLst/>
                <a:latin typeface="Times New Roman" panose="02020603050405020304" pitchFamily="18" charset="0"/>
                <a:ea typeface="Calibri" panose="020F0502020204030204" pitchFamily="34" charset="0"/>
              </a:rPr>
              <a:t> engagement level in learning </a:t>
            </a:r>
            <a:endParaRPr lang="en-US" dirty="0">
              <a:latin typeface="Times New Roman" panose="02020603050405020304" pitchFamily="18" charset="0"/>
              <a:ea typeface="Calibri" panose="020F0502020204030204" pitchFamily="34" charset="0"/>
            </a:endParaRPr>
          </a:p>
          <a:p>
            <a:pPr marL="285750" lvl="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40% the respondents use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Sometimes for their doubt clarification</a:t>
            </a:r>
            <a:endParaRPr lang="en-SG" sz="1800" dirty="0">
              <a:effectLst/>
              <a:latin typeface="Times New Roman" panose="02020603050405020304" pitchFamily="18" charset="0"/>
              <a:ea typeface="Calibri" panose="020F0502020204030204" pitchFamily="34" charset="0"/>
            </a:endParaRPr>
          </a:p>
          <a:p>
            <a:pPr marL="285750" lvl="0" indent="-285750" algn="just">
              <a:lnSpc>
                <a:spcPct val="150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100% of the respondents felt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responses easy to understand</a:t>
            </a:r>
          </a:p>
          <a:p>
            <a:pPr marL="285750" indent="-285750" algn="just">
              <a:lnSpc>
                <a:spcPct val="150000"/>
              </a:lnSpc>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Majority 98% of the respondents may recommend </a:t>
            </a:r>
            <a:r>
              <a:rPr lang="en-US" sz="1800" dirty="0" err="1">
                <a:effectLst/>
                <a:latin typeface="Times New Roman" panose="02020603050405020304" pitchFamily="18" charset="0"/>
                <a:ea typeface="Calibri" panose="020F0502020204030204" pitchFamily="34" charset="0"/>
              </a:rPr>
              <a:t>chatgpt</a:t>
            </a:r>
            <a:r>
              <a:rPr lang="en-US" sz="1800" dirty="0">
                <a:effectLst/>
                <a:latin typeface="Times New Roman" panose="02020603050405020304" pitchFamily="18" charset="0"/>
                <a:ea typeface="Calibri" panose="020F0502020204030204" pitchFamily="34" charset="0"/>
              </a:rPr>
              <a:t> to others for academic activities</a:t>
            </a:r>
            <a:endParaRPr lang="en-SG" sz="1800" dirty="0">
              <a:effectLst/>
              <a:latin typeface="Times New Roman" panose="02020603050405020304" pitchFamily="18" charset="0"/>
              <a:ea typeface="Calibri" panose="020F0502020204030204" pitchFamily="34" charset="0"/>
            </a:endParaRPr>
          </a:p>
          <a:p>
            <a:pPr marL="285750" lvl="0" indent="-285750" algn="just">
              <a:lnSpc>
                <a:spcPct val="150000"/>
              </a:lnSpc>
              <a:spcAft>
                <a:spcPts val="800"/>
              </a:spcAft>
              <a:buFont typeface="Arial" panose="020B0604020202020204" pitchFamily="34" charset="0"/>
              <a:buChar char="•"/>
            </a:pPr>
            <a:endParaRPr lang="en-SG" sz="1800" dirty="0">
              <a:effectLst/>
              <a:latin typeface="Times New Roman" panose="02020603050405020304" pitchFamily="18" charset="0"/>
              <a:ea typeface="Calibri" panose="020F0502020204030204" pitchFamily="34" charset="0"/>
            </a:endParaRPr>
          </a:p>
          <a:p>
            <a:pPr algn="just"/>
            <a:endParaRPr lang="en-SG" sz="1800" dirty="0">
              <a:effectLst/>
              <a:latin typeface="Times New Roman" panose="02020603050405020304" pitchFamily="18" charset="0"/>
              <a:ea typeface="Calibri" panose="020F0502020204030204" pitchFamily="34" charset="0"/>
            </a:endParaRPr>
          </a:p>
          <a:p>
            <a:pPr algn="just"/>
            <a:endParaRPr lang="en-SG" sz="1800" dirty="0">
              <a:effectLst/>
              <a:latin typeface="Times New Roman" panose="02020603050405020304" pitchFamily="18" charset="0"/>
              <a:ea typeface="Calibri" panose="020F0502020204030204" pitchFamily="34" charset="0"/>
            </a:endParaRPr>
          </a:p>
          <a:p>
            <a:pPr algn="just"/>
            <a:endParaRPr lang="en-SG" dirty="0"/>
          </a:p>
        </p:txBody>
      </p:sp>
    </p:spTree>
    <p:extLst>
      <p:ext uri="{BB962C8B-B14F-4D97-AF65-F5344CB8AC3E}">
        <p14:creationId xmlns:p14="http://schemas.microsoft.com/office/powerpoint/2010/main" val="51239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7658099" y="1408176"/>
            <a:ext cx="4295775" cy="4014216"/>
          </a:xfrm>
        </p:spPr>
        <p:txBody>
          <a:bodyPr/>
          <a:lstStyle/>
          <a:p>
            <a:pPr algn="ctr"/>
            <a:r>
              <a:rPr lang="en-US" dirty="0"/>
              <a:t>SUGGESTIONS</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sp>
        <p:nvSpPr>
          <p:cNvPr id="13" name="TextBox 12">
            <a:extLst>
              <a:ext uri="{FF2B5EF4-FFF2-40B4-BE49-F238E27FC236}">
                <a16:creationId xmlns:a16="http://schemas.microsoft.com/office/drawing/2014/main" id="{3DFEDAA5-7560-4C1B-A5E7-B17E8B8E6847}"/>
              </a:ext>
            </a:extLst>
          </p:cNvPr>
          <p:cNvSpPr txBox="1"/>
          <p:nvPr/>
        </p:nvSpPr>
        <p:spPr>
          <a:xfrm>
            <a:off x="3233167" y="2828925"/>
            <a:ext cx="914400" cy="914400"/>
          </a:xfrm>
          <a:prstGeom prst="rect">
            <a:avLst/>
          </a:prstGeom>
          <a:noFill/>
        </p:spPr>
        <p:txBody>
          <a:bodyPr wrap="square" rtlCol="0">
            <a:spAutoFit/>
          </a:bodyPr>
          <a:lstStyle/>
          <a:p>
            <a:endParaRPr lang="en-SG" dirty="0"/>
          </a:p>
        </p:txBody>
      </p:sp>
      <p:sp>
        <p:nvSpPr>
          <p:cNvPr id="14" name="TextBox 13">
            <a:extLst>
              <a:ext uri="{FF2B5EF4-FFF2-40B4-BE49-F238E27FC236}">
                <a16:creationId xmlns:a16="http://schemas.microsoft.com/office/drawing/2014/main" id="{E9FF5D91-F284-4D9C-8280-0D40491AC19D}"/>
              </a:ext>
            </a:extLst>
          </p:cNvPr>
          <p:cNvSpPr txBox="1"/>
          <p:nvPr/>
        </p:nvSpPr>
        <p:spPr>
          <a:xfrm>
            <a:off x="337567" y="522351"/>
            <a:ext cx="6705600" cy="7458452"/>
          </a:xfrm>
          <a:prstGeom prst="rect">
            <a:avLst/>
          </a:prstGeom>
          <a:noFill/>
        </p:spPr>
        <p:txBody>
          <a:bodyPr wrap="square" rtlCol="0">
            <a:spAutoFit/>
          </a:bodyPr>
          <a:lstStyle/>
          <a:p>
            <a:pPr marL="342900" lvl="0" indent="-342900" algn="just">
              <a:lnSpc>
                <a:spcPct val="15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Students can explore different ways in which </a:t>
            </a: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can enhance their academic performance such as summarization, research assistance and providing detailed explanation on complex project.</a:t>
            </a:r>
            <a:endParaRPr lang="en-SG" sz="16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Wingdings" panose="05000000000000000000" pitchFamily="2" charset="2"/>
              <a:buChar char=""/>
            </a:pP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can be used as a brainstorming tool to develop ideas for essays, projects and presentation etc.</a:t>
            </a:r>
            <a:endParaRPr lang="en-SG" sz="16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Wingdings" panose="05000000000000000000" pitchFamily="2" charset="2"/>
              <a:buChar char=""/>
            </a:pP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can assist students in language translation and grammar correction, making it a valuable tool for improving their writing skills.</a:t>
            </a:r>
            <a:endParaRPr lang="en-SG" sz="16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Students should be aware of the importance of using </a:t>
            </a: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effectively for their academic growth.</a:t>
            </a:r>
            <a:endParaRPr lang="en-SG" sz="16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Students should cross-check </a:t>
            </a: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generated information to avoid potentially incorrect or biased responses.</a:t>
            </a:r>
          </a:p>
          <a:p>
            <a:pPr marL="342900" indent="-342900" algn="just">
              <a:lnSpc>
                <a:spcPct val="150000"/>
              </a:lnSpc>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Students should balance their dependence on </a:t>
            </a:r>
            <a:r>
              <a:rPr lang="en-US" sz="1600" dirty="0" err="1">
                <a:effectLst/>
                <a:latin typeface="Times New Roman" panose="02020603050405020304" pitchFamily="18" charset="0"/>
                <a:ea typeface="Calibri" panose="020F0502020204030204" pitchFamily="34" charset="0"/>
              </a:rPr>
              <a:t>chatgpt</a:t>
            </a:r>
            <a:r>
              <a:rPr lang="en-US" sz="1600" dirty="0">
                <a:effectLst/>
                <a:latin typeface="Times New Roman" panose="02020603050405020304" pitchFamily="18" charset="0"/>
                <a:ea typeface="Calibri" panose="020F0502020204030204" pitchFamily="34" charset="0"/>
              </a:rPr>
              <a:t> with traditional learning methods, such as books and peer discussions, to develop well rounded knowledge.</a:t>
            </a:r>
            <a:endParaRPr lang="en-SG" sz="16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Wingdings" panose="05000000000000000000" pitchFamily="2" charset="2"/>
              <a:buChar char=""/>
            </a:pPr>
            <a:endParaRPr lang="en-SG" sz="1600" dirty="0">
              <a:effectLst/>
              <a:latin typeface="Times New Roman" panose="02020603050405020304" pitchFamily="18" charset="0"/>
              <a:ea typeface="Calibri" panose="020F0502020204030204" pitchFamily="34" charset="0"/>
            </a:endParaRPr>
          </a:p>
          <a:p>
            <a:pPr lvl="0" algn="just">
              <a:lnSpc>
                <a:spcPct val="150000"/>
              </a:lnSpc>
              <a:spcAft>
                <a:spcPts val="800"/>
              </a:spcAft>
            </a:pPr>
            <a:endParaRPr lang="en-SG" sz="1600" dirty="0">
              <a:effectLst/>
              <a:latin typeface="Times New Roman" panose="02020603050405020304" pitchFamily="18" charset="0"/>
              <a:ea typeface="Calibri" panose="020F0502020204030204" pitchFamily="34" charset="0"/>
            </a:endParaRPr>
          </a:p>
          <a:p>
            <a:pPr algn="just"/>
            <a:endParaRPr lang="en-SG" sz="1600" dirty="0">
              <a:effectLst/>
              <a:latin typeface="Times New Roman" panose="02020603050405020304" pitchFamily="18" charset="0"/>
              <a:ea typeface="Calibri" panose="020F0502020204030204" pitchFamily="34" charset="0"/>
            </a:endParaRPr>
          </a:p>
          <a:p>
            <a:pPr algn="just"/>
            <a:endParaRPr lang="en-SG" sz="1600" dirty="0">
              <a:effectLst/>
              <a:latin typeface="Times New Roman" panose="02020603050405020304" pitchFamily="18" charset="0"/>
              <a:ea typeface="Calibri" panose="020F0502020204030204" pitchFamily="34" charset="0"/>
            </a:endParaRPr>
          </a:p>
          <a:p>
            <a:pPr algn="just"/>
            <a:endParaRPr lang="en-SG" sz="1600" dirty="0"/>
          </a:p>
        </p:txBody>
      </p:sp>
    </p:spTree>
    <p:extLst>
      <p:ext uri="{BB962C8B-B14F-4D97-AF65-F5344CB8AC3E}">
        <p14:creationId xmlns:p14="http://schemas.microsoft.com/office/powerpoint/2010/main" val="354577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9528048" cy="1600200"/>
          </a:xfrm>
        </p:spPr>
        <p:txBody>
          <a:bodyPr/>
          <a:lstStyle/>
          <a:p>
            <a:r>
              <a:rPr lang="en-US" dirty="0"/>
              <a:t>CONCLUSION</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12</a:t>
            </a:fld>
            <a:endParaRPr lang="en-US" dirty="0"/>
          </a:p>
        </p:txBody>
      </p:sp>
      <p:sp>
        <p:nvSpPr>
          <p:cNvPr id="12" name="Rectangle 11">
            <a:extLst>
              <a:ext uri="{FF2B5EF4-FFF2-40B4-BE49-F238E27FC236}">
                <a16:creationId xmlns:a16="http://schemas.microsoft.com/office/drawing/2014/main" id="{2843488E-F738-48F5-8E1B-02459DC070AF}"/>
              </a:ext>
            </a:extLst>
          </p:cNvPr>
          <p:cNvSpPr/>
          <p:nvPr/>
        </p:nvSpPr>
        <p:spPr>
          <a:xfrm>
            <a:off x="0" y="2314575"/>
            <a:ext cx="12191999" cy="4543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r>
              <a:rPr lang="en-US" dirty="0">
                <a:effectLst/>
                <a:latin typeface="Times New Roman" panose="02020603050405020304" pitchFamily="18" charset="0"/>
                <a:ea typeface="Calibri" panose="020F0502020204030204" pitchFamily="34" charset="0"/>
              </a:rPr>
              <a:t>In conclusion, the study on the significance and impact of </a:t>
            </a:r>
            <a:r>
              <a:rPr lang="en-US" dirty="0" err="1">
                <a:effectLst/>
                <a:latin typeface="Times New Roman" panose="02020603050405020304" pitchFamily="18" charset="0"/>
                <a:ea typeface="Calibri" panose="020F0502020204030204" pitchFamily="34" charset="0"/>
              </a:rPr>
              <a:t>ChatGPT</a:t>
            </a:r>
            <a:r>
              <a:rPr lang="en-US" dirty="0">
                <a:effectLst/>
                <a:latin typeface="Times New Roman" panose="02020603050405020304" pitchFamily="18" charset="0"/>
                <a:ea typeface="Calibri" panose="020F0502020204030204" pitchFamily="34" charset="0"/>
              </a:rPr>
              <a:t> on college students has revealed that many students are aware of </a:t>
            </a:r>
            <a:r>
              <a:rPr lang="en-US" dirty="0" err="1">
                <a:effectLst/>
                <a:latin typeface="Times New Roman" panose="02020603050405020304" pitchFamily="18" charset="0"/>
                <a:ea typeface="Calibri" panose="020F0502020204030204" pitchFamily="34" charset="0"/>
              </a:rPr>
              <a:t>ChatGPT</a:t>
            </a:r>
            <a:r>
              <a:rPr lang="en-US" dirty="0">
                <a:effectLst/>
                <a:latin typeface="Times New Roman" panose="02020603050405020304" pitchFamily="18" charset="0"/>
                <a:ea typeface="Calibri" panose="020F0502020204030204" pitchFamily="34" charset="0"/>
              </a:rPr>
              <a:t> as an AI-powered tool that assists in academics, research, and problem-solving. It utilizes advanced machine learning algorithms to provide human-like responses, helping students with assignments, brainstorming ideas, and improving their learning experience. Some students have reported that </a:t>
            </a:r>
            <a:r>
              <a:rPr lang="en-US" dirty="0" err="1">
                <a:effectLst/>
                <a:latin typeface="Times New Roman" panose="02020603050405020304" pitchFamily="18" charset="0"/>
                <a:ea typeface="Calibri" panose="020F0502020204030204" pitchFamily="34" charset="0"/>
              </a:rPr>
              <a:t>ChatGPT</a:t>
            </a:r>
            <a:r>
              <a:rPr lang="en-US" dirty="0">
                <a:effectLst/>
                <a:latin typeface="Times New Roman" panose="02020603050405020304" pitchFamily="18" charset="0"/>
                <a:ea typeface="Calibri" panose="020F0502020204030204" pitchFamily="34" charset="0"/>
              </a:rPr>
              <a:t> enhances their understanding of subjects, facilitates discussions, and serves as a valuable resource for information retrieval</a:t>
            </a:r>
            <a:r>
              <a:rPr lang="en-US" b="1" dirty="0">
                <a:effectLst/>
                <a:latin typeface="Times New Roman" panose="02020603050405020304" pitchFamily="18" charset="0"/>
                <a:ea typeface="Calibri" panose="020F0502020204030204" pitchFamily="34" charset="0"/>
              </a:rPr>
              <a:t>.</a:t>
            </a:r>
            <a:endParaRPr lang="en-SG" b="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89819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59"/>
            <a:ext cx="6327648" cy="3853815"/>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1905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a:xfrm>
            <a:off x="1581912" y="647700"/>
            <a:ext cx="9052560" cy="1419225"/>
          </a:xfrm>
        </p:spPr>
        <p:txBody>
          <a:bodyPr/>
          <a:lstStyle/>
          <a:p>
            <a:r>
              <a:rPr lang="en-US" sz="2400" dirty="0"/>
              <a:t>INTRODUCTION</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2176907"/>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
        <p:nvSpPr>
          <p:cNvPr id="2" name="TextBox 1">
            <a:extLst>
              <a:ext uri="{FF2B5EF4-FFF2-40B4-BE49-F238E27FC236}">
                <a16:creationId xmlns:a16="http://schemas.microsoft.com/office/drawing/2014/main" id="{0FC7BFED-785D-4137-B242-F53E766E005E}"/>
              </a:ext>
            </a:extLst>
          </p:cNvPr>
          <p:cNvSpPr txBox="1"/>
          <p:nvPr/>
        </p:nvSpPr>
        <p:spPr>
          <a:xfrm>
            <a:off x="5638800" y="2695575"/>
            <a:ext cx="914400" cy="914400"/>
          </a:xfrm>
          <a:prstGeom prst="rect">
            <a:avLst/>
          </a:prstGeom>
          <a:noFill/>
        </p:spPr>
        <p:txBody>
          <a:bodyPr wrap="square" rtlCol="0">
            <a:spAutoFit/>
          </a:bodyPr>
          <a:lstStyle/>
          <a:p>
            <a:endParaRPr lang="en-SG" dirty="0"/>
          </a:p>
        </p:txBody>
      </p:sp>
      <p:sp>
        <p:nvSpPr>
          <p:cNvPr id="3" name="TextBox 2">
            <a:extLst>
              <a:ext uri="{FF2B5EF4-FFF2-40B4-BE49-F238E27FC236}">
                <a16:creationId xmlns:a16="http://schemas.microsoft.com/office/drawing/2014/main" id="{40E6CF6F-405A-4CE2-A6B6-17F49D160665}"/>
              </a:ext>
            </a:extLst>
          </p:cNvPr>
          <p:cNvSpPr txBox="1"/>
          <p:nvPr/>
        </p:nvSpPr>
        <p:spPr>
          <a:xfrm>
            <a:off x="1466850" y="2515164"/>
            <a:ext cx="9167622" cy="2345322"/>
          </a:xfrm>
          <a:prstGeom prst="rect">
            <a:avLst/>
          </a:prstGeom>
          <a:noFill/>
        </p:spPr>
        <p:txBody>
          <a:bodyPr wrap="square" rtlCol="0">
            <a:spAutoFit/>
          </a:bodyPr>
          <a:lstStyle/>
          <a:p>
            <a:pPr algn="just">
              <a:lnSpc>
                <a:spcPct val="150000"/>
              </a:lnSpc>
            </a:pPr>
            <a:r>
              <a:rPr lang="en-US" sz="2000" dirty="0" err="1">
                <a:solidFill>
                  <a:schemeClr val="bg1"/>
                </a:solidFill>
                <a:latin typeface="Times New Roman" panose="02020603050405020304" pitchFamily="18" charset="0"/>
                <a:cs typeface="Times New Roman" panose="02020603050405020304" pitchFamily="18" charset="0"/>
              </a:rPr>
              <a:t>ChatGPT</a:t>
            </a:r>
            <a:r>
              <a:rPr lang="en-US" sz="2000" dirty="0">
                <a:solidFill>
                  <a:schemeClr val="bg1"/>
                </a:solidFill>
                <a:latin typeface="Times New Roman" panose="02020603050405020304" pitchFamily="18" charset="0"/>
                <a:cs typeface="Times New Roman" panose="02020603050405020304" pitchFamily="18" charset="0"/>
              </a:rPr>
              <a:t> is an artificial intelligence (AI) chatbot that uses natural language processing to create humanlike conversational dialogue.</a:t>
            </a:r>
            <a:r>
              <a:rPr lang="en-US" sz="2000" dirty="0"/>
              <a:t> </a:t>
            </a:r>
            <a:r>
              <a:rPr lang="en-US" sz="2000" dirty="0">
                <a:solidFill>
                  <a:schemeClr val="bg1"/>
                </a:solidFill>
                <a:latin typeface="Times New Roman" panose="02020603050405020304" pitchFamily="18" charset="0"/>
                <a:cs typeface="Times New Roman" panose="02020603050405020304" pitchFamily="18" charset="0"/>
              </a:rPr>
              <a:t>The GPT stands for "Generative Pre-trained Transformer," which refers to how </a:t>
            </a:r>
            <a:r>
              <a:rPr lang="en-US" sz="2000" dirty="0" err="1">
                <a:solidFill>
                  <a:schemeClr val="bg1"/>
                </a:solidFill>
                <a:latin typeface="Times New Roman" panose="02020603050405020304" pitchFamily="18" charset="0"/>
                <a:cs typeface="Times New Roman" panose="02020603050405020304" pitchFamily="18" charset="0"/>
              </a:rPr>
              <a:t>ChatGPT</a:t>
            </a:r>
            <a:r>
              <a:rPr lang="en-US" sz="2000" dirty="0">
                <a:solidFill>
                  <a:schemeClr val="bg1"/>
                </a:solidFill>
                <a:latin typeface="Times New Roman" panose="02020603050405020304" pitchFamily="18" charset="0"/>
                <a:cs typeface="Times New Roman" panose="02020603050405020304" pitchFamily="18" charset="0"/>
              </a:rPr>
              <a:t> processes requests and formulates responses.</a:t>
            </a:r>
            <a:r>
              <a:rPr lang="en-US" sz="2000" dirty="0"/>
              <a:t> </a:t>
            </a:r>
            <a:r>
              <a:rPr lang="en-US" sz="2000" dirty="0">
                <a:solidFill>
                  <a:schemeClr val="bg1"/>
                </a:solidFill>
                <a:latin typeface="Times New Roman" panose="02020603050405020304" pitchFamily="18" charset="0"/>
                <a:cs typeface="Times New Roman" panose="02020603050405020304" pitchFamily="18" charset="0"/>
              </a:rPr>
              <a:t>The language model can respond to questions and compose various written content, including articles, social media posts, essays, code and emails.                                                                                                 </a:t>
            </a:r>
            <a:endParaRPr lang="en-SG"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1049274"/>
          </a:xfrm>
          <a:noFill/>
        </p:spPr>
        <p:txBody>
          <a:bodyPr>
            <a:noAutofit/>
          </a:bodyPr>
          <a:lstStyle/>
          <a:p>
            <a:r>
              <a:rPr lang="en-US" sz="2800" b="1" dirty="0">
                <a:latin typeface="Times New Roman" panose="02020603050405020304" pitchFamily="18" charset="0"/>
                <a:cs typeface="Times New Roman" panose="02020603050405020304" pitchFamily="18" charset="0"/>
              </a:rPr>
              <a:t>OBJECTIVES</a:t>
            </a:r>
          </a:p>
        </p:txBody>
      </p:sp>
      <p:sp>
        <p:nvSpPr>
          <p:cNvPr id="7" name="Subtitle 6">
            <a:extLst>
              <a:ext uri="{FF2B5EF4-FFF2-40B4-BE49-F238E27FC236}">
                <a16:creationId xmlns:a16="http://schemas.microsoft.com/office/drawing/2014/main" id="{50FC7D05-F866-4F5C-9F56-9C7CC922A535}"/>
              </a:ext>
            </a:extLst>
          </p:cNvPr>
          <p:cNvSpPr>
            <a:spLocks noGrp="1"/>
          </p:cNvSpPr>
          <p:nvPr>
            <p:ph type="subTitle" idx="1"/>
          </p:nvPr>
        </p:nvSpPr>
        <p:spPr>
          <a:xfrm>
            <a:off x="621792" y="2419350"/>
            <a:ext cx="6788658" cy="2990850"/>
          </a:xfrm>
        </p:spPr>
        <p:txBody>
          <a:bodyPr>
            <a:normAutofit fontScale="85000" lnSpcReduction="10000"/>
          </a:bodyPr>
          <a:lstStyle/>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To analyze the demographic profile of the respondents</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To study the role of </a:t>
            </a:r>
            <a:r>
              <a:rPr lang="en-US" sz="2000" dirty="0" err="1">
                <a:latin typeface="Times New Roman" panose="02020603050405020304" pitchFamily="18" charset="0"/>
                <a:cs typeface="Times New Roman" panose="02020603050405020304" pitchFamily="18" charset="0"/>
              </a:rPr>
              <a:t>chatgpt</a:t>
            </a:r>
            <a:r>
              <a:rPr lang="en-US" sz="2000" dirty="0">
                <a:latin typeface="Times New Roman" panose="02020603050405020304" pitchFamily="18" charset="0"/>
                <a:cs typeface="Times New Roman" panose="02020603050405020304" pitchFamily="18" charset="0"/>
              </a:rPr>
              <a:t> in enhancing academic performance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To explore the impact of </a:t>
            </a:r>
            <a:r>
              <a:rPr lang="en-US" sz="2000" dirty="0" err="1">
                <a:latin typeface="Times New Roman" panose="02020603050405020304" pitchFamily="18" charset="0"/>
                <a:cs typeface="Times New Roman" panose="02020603050405020304" pitchFamily="18" charset="0"/>
              </a:rPr>
              <a:t>chatgpt</a:t>
            </a:r>
            <a:r>
              <a:rPr lang="en-US" sz="2000" dirty="0">
                <a:latin typeface="Times New Roman" panose="02020603050405020304" pitchFamily="18" charset="0"/>
                <a:cs typeface="Times New Roman" panose="02020603050405020304" pitchFamily="18" charset="0"/>
              </a:rPr>
              <a:t> on students learning experiences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To identify the challenges student’s encounter while using </a:t>
            </a:r>
            <a:r>
              <a:rPr lang="en-US" sz="2000" dirty="0" err="1">
                <a:latin typeface="Times New Roman" panose="02020603050405020304" pitchFamily="18" charset="0"/>
                <a:cs typeface="Times New Roman" panose="02020603050405020304" pitchFamily="18" charset="0"/>
              </a:rPr>
              <a:t>chatgpt</a:t>
            </a:r>
            <a:r>
              <a:rPr lang="en-US" sz="2000" dirty="0">
                <a:latin typeface="Times New Roman" panose="02020603050405020304" pitchFamily="18" charset="0"/>
                <a:cs typeface="Times New Roman" panose="02020603050405020304" pitchFamily="18" charset="0"/>
              </a:rPr>
              <a:t>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To gather and assess student’s suggestions about their </a:t>
            </a:r>
            <a:r>
              <a:rPr lang="en-US" sz="2000" dirty="0" err="1">
                <a:latin typeface="Times New Roman" panose="02020603050405020304" pitchFamily="18" charset="0"/>
                <a:cs typeface="Times New Roman" panose="02020603050405020304" pitchFamily="18" charset="0"/>
              </a:rPr>
              <a:t>chatgpt</a:t>
            </a:r>
            <a:r>
              <a:rPr lang="en-US" sz="2000" dirty="0">
                <a:latin typeface="Times New Roman" panose="02020603050405020304" pitchFamily="18" charset="0"/>
                <a:cs typeface="Times New Roman" panose="02020603050405020304" pitchFamily="18" charset="0"/>
              </a:rPr>
              <a:t> experiences</a:t>
            </a:r>
            <a:endParaRPr lang="en-S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87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pPr algn="ctr"/>
            <a:r>
              <a:rPr lang="en-US" sz="2800" b="1" dirty="0">
                <a:latin typeface="Times New Roman" panose="02020603050405020304" pitchFamily="18" charset="0"/>
                <a:cs typeface="Times New Roman" panose="02020603050405020304" pitchFamily="18" charset="0"/>
              </a:rPr>
              <a:t>REVIEW LITERATURE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4991099" y="1123949"/>
            <a:ext cx="7000875" cy="4371975"/>
          </a:xfrm>
          <a:noFill/>
        </p:spPr>
        <p:txBody>
          <a:bodyPr vert="horz" lIns="91440" tIns="45720" rIns="91440" bIns="45720" rtlCol="0" anchor="t">
            <a:normAutofit/>
          </a:bodyPr>
          <a:lstStyle/>
          <a:p>
            <a:pPr marL="0" indent="0" algn="just">
              <a:lnSpc>
                <a:spcPct val="150000"/>
              </a:lnSpc>
              <a:buNone/>
            </a:pPr>
            <a:r>
              <a:rPr lang="en-SG" sz="2000" b="1" dirty="0">
                <a:latin typeface="Times New Roman" panose="02020603050405020304" pitchFamily="18" charset="0"/>
                <a:cs typeface="Times New Roman" panose="02020603050405020304" pitchFamily="18" charset="0"/>
              </a:rPr>
              <a:t>DAMIAN OKAIBEDI EKE (2023) </a:t>
            </a:r>
            <a:r>
              <a:rPr lang="en-US" sz="2000" dirty="0">
                <a:latin typeface="Times New Roman" panose="02020603050405020304" pitchFamily="18" charset="0"/>
                <a:cs typeface="Times New Roman" panose="02020603050405020304" pitchFamily="18" charset="0"/>
              </a:rPr>
              <a:t>This research examined the impact of </a:t>
            </a:r>
            <a:r>
              <a:rPr lang="en-US" sz="2000" dirty="0" err="1">
                <a:latin typeface="Times New Roman" panose="02020603050405020304" pitchFamily="18" charset="0"/>
                <a:cs typeface="Times New Roman" panose="02020603050405020304" pitchFamily="18" charset="0"/>
              </a:rPr>
              <a:t>OpenAI's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ChatGPT</a:t>
            </a:r>
            <a:r>
              <a:rPr lang="en-US" sz="2000" dirty="0">
                <a:latin typeface="Times New Roman" panose="02020603050405020304" pitchFamily="18" charset="0"/>
                <a:cs typeface="Times New Roman" panose="02020603050405020304" pitchFamily="18" charset="0"/>
              </a:rPr>
              <a:t> on academic integrity, highlighting the potential benefits and risks of generative AI in academia. </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SG" sz="2000" b="1" dirty="0">
                <a:latin typeface="Times New Roman" panose="02020603050405020304" pitchFamily="18" charset="0"/>
                <a:cs typeface="Times New Roman" panose="02020603050405020304" pitchFamily="18" charset="0"/>
              </a:rPr>
              <a:t>MUHAMMAD HAMDAN (2023) </a:t>
            </a:r>
            <a:r>
              <a:rPr lang="en-US" sz="2000" dirty="0">
                <a:latin typeface="Times New Roman" panose="02020603050405020304" pitchFamily="18" charset="0"/>
                <a:cs typeface="Times New Roman" panose="02020603050405020304" pitchFamily="18" charset="0"/>
              </a:rPr>
              <a:t>This research explored </a:t>
            </a:r>
            <a:r>
              <a:rPr lang="en-US" sz="2000" dirty="0" err="1">
                <a:latin typeface="Times New Roman" panose="02020603050405020304" pitchFamily="18" charset="0"/>
                <a:cs typeface="Times New Roman" panose="02020603050405020304" pitchFamily="18" charset="0"/>
              </a:rPr>
              <a:t>ChatGPT's</a:t>
            </a:r>
            <a:r>
              <a:rPr lang="en-US" sz="2000" dirty="0">
                <a:latin typeface="Times New Roman" panose="02020603050405020304" pitchFamily="18" charset="0"/>
                <a:cs typeface="Times New Roman" panose="02020603050405020304" pitchFamily="18" charset="0"/>
              </a:rPr>
              <a:t> positive impact on students, enhancing language skills, personalized learning, and mental health, while emphasizing its role as an aid, not a replacement for human interaction</a:t>
            </a:r>
            <a:r>
              <a:rPr lang="en-US" sz="1600" dirty="0"/>
              <a:t>. </a:t>
            </a:r>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a:xfrm>
            <a:off x="5724144" y="7229474"/>
            <a:ext cx="4114800" cy="47625"/>
          </a:xfrm>
        </p:spPr>
        <p:txBody>
          <a:bodyPr/>
          <a:lstStyle/>
          <a:p>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a:xfrm flipV="1">
            <a:off x="10635996" y="7000872"/>
            <a:ext cx="784860" cy="466727"/>
          </a:xfrm>
        </p:spPr>
        <p:txBody>
          <a:bodyPr/>
          <a:lstStyle/>
          <a:p>
            <a:endParaRPr lang="en-US" dirty="0"/>
          </a:p>
        </p:txBody>
      </p:sp>
    </p:spTree>
    <p:extLst>
      <p:ext uri="{BB962C8B-B14F-4D97-AF65-F5344CB8AC3E}">
        <p14:creationId xmlns:p14="http://schemas.microsoft.com/office/powerpoint/2010/main" val="1902424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endParaRPr lang="en-US"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lstStyle/>
          <a:p>
            <a:endParaRPr lang="en-US" dirty="0"/>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21121" y="1708204"/>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graphicFrame>
        <p:nvGraphicFramePr>
          <p:cNvPr id="2" name="Table 2">
            <a:extLst>
              <a:ext uri="{FF2B5EF4-FFF2-40B4-BE49-F238E27FC236}">
                <a16:creationId xmlns:a16="http://schemas.microsoft.com/office/drawing/2014/main" id="{0D6B4835-0DCD-4005-8A49-2B7933E71E2F}"/>
              </a:ext>
            </a:extLst>
          </p:cNvPr>
          <p:cNvGraphicFramePr>
            <a:graphicFrameLocks noGrp="1"/>
          </p:cNvGraphicFramePr>
          <p:nvPr>
            <p:extLst>
              <p:ext uri="{D42A27DB-BD31-4B8C-83A1-F6EECF244321}">
                <p14:modId xmlns:p14="http://schemas.microsoft.com/office/powerpoint/2010/main" val="2719161286"/>
              </p:ext>
            </p:extLst>
          </p:nvPr>
        </p:nvGraphicFramePr>
        <p:xfrm>
          <a:off x="638175" y="1708204"/>
          <a:ext cx="10820400" cy="4893179"/>
        </p:xfrm>
        <a:graphic>
          <a:graphicData uri="http://schemas.openxmlformats.org/drawingml/2006/table">
            <a:tbl>
              <a:tblPr firstRow="1" bandRow="1">
                <a:tableStyleId>{F5AB1C69-6EDB-4FF4-983F-18BD219EF322}</a:tableStyleId>
              </a:tblPr>
              <a:tblGrid>
                <a:gridCol w="5362575">
                  <a:extLst>
                    <a:ext uri="{9D8B030D-6E8A-4147-A177-3AD203B41FA5}">
                      <a16:colId xmlns:a16="http://schemas.microsoft.com/office/drawing/2014/main" val="1641062945"/>
                    </a:ext>
                  </a:extLst>
                </a:gridCol>
                <a:gridCol w="5457825">
                  <a:extLst>
                    <a:ext uri="{9D8B030D-6E8A-4147-A177-3AD203B41FA5}">
                      <a16:colId xmlns:a16="http://schemas.microsoft.com/office/drawing/2014/main" val="3272531005"/>
                    </a:ext>
                  </a:extLst>
                </a:gridCol>
              </a:tblGrid>
              <a:tr h="693298">
                <a:tc>
                  <a:txBody>
                    <a:bodyPr/>
                    <a:lstStyle/>
                    <a:p>
                      <a:pPr algn="ctr"/>
                      <a:r>
                        <a:rPr lang="en-US" sz="2000" dirty="0">
                          <a:latin typeface="Times New Roman" panose="02020603050405020304" pitchFamily="18" charset="0"/>
                          <a:cs typeface="Times New Roman" panose="02020603050405020304" pitchFamily="18" charset="0"/>
                        </a:rPr>
                        <a:t>TYPE OF RESEARCH</a:t>
                      </a:r>
                      <a:endParaRPr lang="en-SG"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DESCRIPTIVE</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5155897"/>
                  </a:ext>
                </a:extLst>
              </a:tr>
              <a:tr h="693298">
                <a:tc>
                  <a:txBody>
                    <a:bodyPr/>
                    <a:lstStyle/>
                    <a:p>
                      <a:r>
                        <a:rPr lang="en-US" sz="2000" dirty="0">
                          <a:latin typeface="Times New Roman" panose="02020603050405020304" pitchFamily="18" charset="0"/>
                          <a:cs typeface="Times New Roman" panose="02020603050405020304" pitchFamily="18" charset="0"/>
                        </a:rPr>
                        <a:t>DATA COLLECTION</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PRIMARY AND SECONDARY DATA</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38483153"/>
                  </a:ext>
                </a:extLst>
              </a:tr>
              <a:tr h="693298">
                <a:tc>
                  <a:txBody>
                    <a:bodyPr/>
                    <a:lstStyle/>
                    <a:p>
                      <a:r>
                        <a:rPr lang="en-US" sz="2000" dirty="0">
                          <a:latin typeface="Times New Roman" panose="02020603050405020304" pitchFamily="18" charset="0"/>
                          <a:cs typeface="Times New Roman" panose="02020603050405020304" pitchFamily="18" charset="0"/>
                        </a:rPr>
                        <a:t>MODE OF DATA COLLECTION</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QUESTIONNAIRE</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37224693"/>
                  </a:ext>
                </a:extLst>
              </a:tr>
              <a:tr h="693298">
                <a:tc>
                  <a:txBody>
                    <a:bodyPr/>
                    <a:lstStyle/>
                    <a:p>
                      <a:r>
                        <a:rPr lang="en-US" sz="2000" dirty="0">
                          <a:latin typeface="Times New Roman" panose="02020603050405020304" pitchFamily="18" charset="0"/>
                          <a:cs typeface="Times New Roman" panose="02020603050405020304" pitchFamily="18" charset="0"/>
                        </a:rPr>
                        <a:t>SAMPLING SIZE</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50</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677945"/>
                  </a:ext>
                </a:extLst>
              </a:tr>
              <a:tr h="693298">
                <a:tc>
                  <a:txBody>
                    <a:bodyPr/>
                    <a:lstStyle/>
                    <a:p>
                      <a:r>
                        <a:rPr lang="en-US" sz="2000" dirty="0">
                          <a:latin typeface="Times New Roman" panose="02020603050405020304" pitchFamily="18" charset="0"/>
                          <a:cs typeface="Times New Roman" panose="02020603050405020304" pitchFamily="18" charset="0"/>
                        </a:rPr>
                        <a:t>SAMPLING METHOD</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CONVENIENCE SAMPLING METHOD</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48189272"/>
                  </a:ext>
                </a:extLst>
              </a:tr>
              <a:tr h="693298">
                <a:tc>
                  <a:txBody>
                    <a:bodyPr/>
                    <a:lstStyle/>
                    <a:p>
                      <a:r>
                        <a:rPr lang="en-US" sz="2000" dirty="0">
                          <a:latin typeface="Times New Roman" panose="02020603050405020304" pitchFamily="18" charset="0"/>
                          <a:cs typeface="Times New Roman" panose="02020603050405020304" pitchFamily="18" charset="0"/>
                        </a:rPr>
                        <a:t>PERIOD OF STUDY</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6 MONTHS</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0321499"/>
                  </a:ext>
                </a:extLst>
              </a:tr>
              <a:tr h="733391">
                <a:tc>
                  <a:txBody>
                    <a:bodyPr/>
                    <a:lstStyle/>
                    <a:p>
                      <a:r>
                        <a:rPr lang="en-US" sz="2000" dirty="0">
                          <a:latin typeface="Times New Roman" panose="02020603050405020304" pitchFamily="18" charset="0"/>
                          <a:cs typeface="Times New Roman" panose="02020603050405020304" pitchFamily="18" charset="0"/>
                        </a:rPr>
                        <a:t>TECHNIQUES USED</a:t>
                      </a:r>
                      <a:endParaRPr lang="en-SG"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PERCENTAGE ANALYSIS, CHI SQUARE, COREELATION.</a:t>
                      </a:r>
                      <a:endParaRPr lang="en-SG"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6607363"/>
                  </a:ext>
                </a:extLst>
              </a:tr>
            </a:tbl>
          </a:graphicData>
        </a:graphic>
      </p:graphicFrame>
      <p:sp>
        <p:nvSpPr>
          <p:cNvPr id="11" name="Rectangle: Rounded Corners 10">
            <a:extLst>
              <a:ext uri="{FF2B5EF4-FFF2-40B4-BE49-F238E27FC236}">
                <a16:creationId xmlns:a16="http://schemas.microsoft.com/office/drawing/2014/main" id="{FA4A16F8-CF2E-47D9-996D-15E849CC45B1}"/>
              </a:ext>
            </a:extLst>
          </p:cNvPr>
          <p:cNvSpPr/>
          <p:nvPr/>
        </p:nvSpPr>
        <p:spPr>
          <a:xfrm rot="10800000" flipH="1" flipV="1">
            <a:off x="971550" y="85167"/>
            <a:ext cx="10363200" cy="1549885"/>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RESEARCH METHODLOGY</a:t>
            </a:r>
          </a:p>
          <a:p>
            <a:pPr algn="ctr"/>
            <a:endParaRPr lang="en-US" sz="2000" b="1"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The term "research" refers to the serious consideration of study of a specific subject or problem </a:t>
            </a:r>
            <a:r>
              <a:rPr lang="en-US" sz="2000" dirty="0" err="1">
                <a:solidFill>
                  <a:schemeClr val="bg1"/>
                </a:solidFill>
                <a:latin typeface="Times New Roman" panose="02020603050405020304" pitchFamily="18" charset="0"/>
                <a:cs typeface="Times New Roman" panose="02020603050405020304" pitchFamily="18" charset="0"/>
              </a:rPr>
              <a:t>utilising</a:t>
            </a:r>
            <a:r>
              <a:rPr lang="en-US" sz="2000" dirty="0">
                <a:solidFill>
                  <a:schemeClr val="bg1"/>
                </a:solidFill>
                <a:latin typeface="Times New Roman" panose="02020603050405020304" pitchFamily="18" charset="0"/>
                <a:cs typeface="Times New Roman" panose="02020603050405020304" pitchFamily="18" charset="0"/>
              </a:rPr>
              <a:t> scientific methods.</a:t>
            </a:r>
            <a:endParaRPr lang="en-SG"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17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7" y="228600"/>
            <a:ext cx="10849737" cy="1638300"/>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 DATA ANALYSIS AND INTERPRETATION</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Calibri" panose="020F0502020204030204" pitchFamily="34" charset="0"/>
              </a:rPr>
              <a:t>FREQUENCY OF USING CHATGPT FOR ACADEMICS BY THE RESPONDENTS</a:t>
            </a:r>
            <a:br>
              <a:rPr lang="en-SG" sz="1800" dirty="0">
                <a:effectLst/>
                <a:latin typeface="Times New Roman" panose="02020603050405020304" pitchFamily="18" charset="0"/>
                <a:ea typeface="Calibri" panose="020F0502020204030204" pitchFamily="34" charset="0"/>
              </a:rPr>
            </a:br>
            <a:endParaRPr lang="en-US" sz="2400" b="1"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1FB2D84-F537-469A-8E90-153463A843E6}"/>
              </a:ext>
            </a:extLst>
          </p:cNvPr>
          <p:cNvGraphicFramePr>
            <a:graphicFrameLocks noGrp="1"/>
          </p:cNvGraphicFramePr>
          <p:nvPr>
            <p:ph sz="quarter" idx="12"/>
            <p:extLst>
              <p:ext uri="{D42A27DB-BD31-4B8C-83A1-F6EECF244321}">
                <p14:modId xmlns:p14="http://schemas.microsoft.com/office/powerpoint/2010/main" val="1432933724"/>
              </p:ext>
            </p:extLst>
          </p:nvPr>
        </p:nvGraphicFramePr>
        <p:xfrm>
          <a:off x="2673284" y="2069659"/>
          <a:ext cx="6762752" cy="3584067"/>
        </p:xfrm>
        <a:graphic>
          <a:graphicData uri="http://schemas.openxmlformats.org/drawingml/2006/table">
            <a:tbl>
              <a:tblPr firstRow="1" bandRow="1">
                <a:tableStyleId>{F5AB1C69-6EDB-4FF4-983F-18BD219EF322}</a:tableStyleId>
              </a:tblPr>
              <a:tblGrid>
                <a:gridCol w="1690688">
                  <a:extLst>
                    <a:ext uri="{9D8B030D-6E8A-4147-A177-3AD203B41FA5}">
                      <a16:colId xmlns:a16="http://schemas.microsoft.com/office/drawing/2014/main" val="2264579433"/>
                    </a:ext>
                  </a:extLst>
                </a:gridCol>
                <a:gridCol w="1690688">
                  <a:extLst>
                    <a:ext uri="{9D8B030D-6E8A-4147-A177-3AD203B41FA5}">
                      <a16:colId xmlns:a16="http://schemas.microsoft.com/office/drawing/2014/main" val="38431692"/>
                    </a:ext>
                  </a:extLst>
                </a:gridCol>
                <a:gridCol w="1690688">
                  <a:extLst>
                    <a:ext uri="{9D8B030D-6E8A-4147-A177-3AD203B41FA5}">
                      <a16:colId xmlns:a16="http://schemas.microsoft.com/office/drawing/2014/main" val="1650131479"/>
                    </a:ext>
                  </a:extLst>
                </a:gridCol>
                <a:gridCol w="1690688">
                  <a:extLst>
                    <a:ext uri="{9D8B030D-6E8A-4147-A177-3AD203B41FA5}">
                      <a16:colId xmlns:a16="http://schemas.microsoft.com/office/drawing/2014/main" val="1499523006"/>
                    </a:ext>
                  </a:extLst>
                </a:gridCol>
              </a:tblGrid>
              <a:tr h="620167">
                <a:tc>
                  <a:txBody>
                    <a:bodyPr/>
                    <a:lstStyle/>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 </a:t>
                      </a:r>
                      <a:endParaRPr lang="en-SG" sz="105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S.NO</a:t>
                      </a:r>
                      <a:endParaRPr lang="en-SG" sz="105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050" b="1">
                          <a:effectLst/>
                          <a:latin typeface="Times New Roman" panose="02020603050405020304" pitchFamily="18" charset="0"/>
                          <a:ea typeface="Calibri" panose="020F0502020204030204" pitchFamily="34" charset="0"/>
                        </a:rPr>
                        <a:t> </a:t>
                      </a:r>
                      <a:endParaRPr lang="en-SG" sz="105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050" b="1">
                          <a:effectLst/>
                          <a:latin typeface="Times New Roman" panose="02020603050405020304" pitchFamily="18" charset="0"/>
                          <a:ea typeface="Calibri" panose="020F0502020204030204" pitchFamily="34" charset="0"/>
                        </a:rPr>
                        <a:t>FREQUENCY</a:t>
                      </a:r>
                      <a:endParaRPr lang="en-SG" sz="105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 </a:t>
                      </a:r>
                      <a:endParaRPr lang="en-SG" sz="105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RESPONDENTS</a:t>
                      </a:r>
                      <a:endParaRPr lang="en-SG" sz="105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 </a:t>
                      </a:r>
                      <a:endParaRPr lang="en-SG" sz="105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PERCENTAGE</a:t>
                      </a:r>
                      <a:endParaRPr lang="en-SG" sz="105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050" b="1" dirty="0">
                          <a:effectLst/>
                          <a:latin typeface="Times New Roman" panose="02020603050405020304" pitchFamily="18" charset="0"/>
                          <a:ea typeface="Calibri" panose="020F0502020204030204" pitchFamily="34" charset="0"/>
                        </a:rPr>
                        <a:t>(%)</a:t>
                      </a:r>
                      <a:endParaRPr lang="en-SG" sz="105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97112853"/>
                  </a:ext>
                </a:extLst>
              </a:tr>
              <a:tr h="423343">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1</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Daily</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12</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24%</a:t>
                      </a:r>
                      <a:endParaRPr lang="en-SG"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906285329"/>
                  </a:ext>
                </a:extLst>
              </a:tr>
              <a:tr h="423343">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2</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Weekly</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19</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38%</a:t>
                      </a:r>
                      <a:endParaRPr lang="en-SG"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27142537"/>
                  </a:ext>
                </a:extLst>
              </a:tr>
              <a:tr h="423343">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3</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Monthly</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6</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12%</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18666571"/>
                  </a:ext>
                </a:extLst>
              </a:tr>
              <a:tr h="423343">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4</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Rarely</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13</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a:effectLst/>
                          <a:latin typeface="Times New Roman" panose="02020603050405020304" pitchFamily="18" charset="0"/>
                          <a:ea typeface="Calibri" panose="020F0502020204030204" pitchFamily="34" charset="0"/>
                        </a:rPr>
                        <a:t>26%</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22064352"/>
                  </a:ext>
                </a:extLst>
              </a:tr>
              <a:tr h="423343">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5</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Never</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0</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0</a:t>
                      </a:r>
                      <a:endParaRPr lang="en-SG"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89788339"/>
                  </a:ext>
                </a:extLst>
              </a:tr>
              <a:tr h="423343">
                <a:tc>
                  <a:txBody>
                    <a:bodyPr/>
                    <a:lstStyle/>
                    <a:p>
                      <a:pP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b="1"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b="1" dirty="0">
                          <a:effectLst/>
                          <a:latin typeface="Times New Roman" panose="02020603050405020304" pitchFamily="18" charset="0"/>
                          <a:ea typeface="Calibri" panose="020F0502020204030204" pitchFamily="34" charset="0"/>
                        </a:rPr>
                        <a:t>TOTAL</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50</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tabLst>
                          <a:tab pos="1125220" algn="l"/>
                        </a:tabLst>
                      </a:pPr>
                      <a:r>
                        <a:rPr lang="en-US" sz="1200" dirty="0">
                          <a:effectLst/>
                          <a:latin typeface="Times New Roman" panose="02020603050405020304" pitchFamily="18" charset="0"/>
                          <a:ea typeface="Calibri" panose="020F0502020204030204" pitchFamily="34" charset="0"/>
                        </a:rPr>
                        <a:t>100%</a:t>
                      </a:r>
                      <a:endParaRPr lang="en-SG"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84120460"/>
                  </a:ext>
                </a:extLst>
              </a:tr>
            </a:tbl>
          </a:graphicData>
        </a:graphic>
      </p:graphicFrame>
      <p:sp>
        <p:nvSpPr>
          <p:cNvPr id="10" name="Content Placeholder 9">
            <a:extLst>
              <a:ext uri="{FF2B5EF4-FFF2-40B4-BE49-F238E27FC236}">
                <a16:creationId xmlns:a16="http://schemas.microsoft.com/office/drawing/2014/main" id="{0A206E91-3BFB-4E53-8176-5097153E29DA}"/>
              </a:ext>
            </a:extLst>
          </p:cNvPr>
          <p:cNvSpPr>
            <a:spLocks noGrp="1"/>
          </p:cNvSpPr>
          <p:nvPr>
            <p:ph sz="quarter" idx="13"/>
          </p:nvPr>
        </p:nvSpPr>
        <p:spPr>
          <a:xfrm>
            <a:off x="932687" y="5653726"/>
            <a:ext cx="10243947" cy="854582"/>
          </a:xfrm>
        </p:spPr>
        <p:txBody>
          <a:bodyPr>
            <a:normAutofit fontScale="25000" lnSpcReduction="20000"/>
          </a:bodyPr>
          <a:lstStyle/>
          <a:p>
            <a:pPr algn="just">
              <a:lnSpc>
                <a:spcPct val="170000"/>
              </a:lnSpc>
              <a:spcAft>
                <a:spcPts val="800"/>
              </a:spcAft>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INTERPRETATION:</a:t>
            </a:r>
          </a:p>
          <a:p>
            <a:pPr algn="just">
              <a:lnSpc>
                <a:spcPct val="170000"/>
              </a:lnSpc>
              <a:spcAft>
                <a:spcPts val="800"/>
              </a:spcAft>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It is inferred from the above table that 38% of respondents use </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chatgpt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Weekly for their academics</a:t>
            </a:r>
            <a:r>
              <a:rPr lang="en-SG" sz="5600" dirty="0">
                <a:latin typeface="Times New Roman" panose="02020603050405020304" pitchFamily="18" charset="0"/>
                <a:ea typeface="Calibri" panose="020F0502020204030204" pitchFamily="34" charset="0"/>
                <a:cs typeface="Times New Roman" panose="02020603050405020304" pitchFamily="18" charset="0"/>
              </a:rPr>
              <a: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26% of respondents use </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chatgpt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Rarely</a:t>
            </a:r>
            <a:r>
              <a:rPr lang="en-SG" sz="5600" dirty="0">
                <a:latin typeface="Times New Roman" panose="02020603050405020304" pitchFamily="18" charset="0"/>
                <a:ea typeface="Calibri" panose="020F0502020204030204" pitchFamily="34" charset="0"/>
                <a:cs typeface="Times New Roman" panose="02020603050405020304" pitchFamily="18" charset="0"/>
              </a:rPr>
              <a: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24% of respondents use </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chatgpt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Daily</a:t>
            </a:r>
            <a:r>
              <a:rPr lang="en-SG" sz="5600" dirty="0">
                <a:latin typeface="Times New Roman" panose="02020603050405020304" pitchFamily="18" charset="0"/>
                <a:ea typeface="Calibri" panose="020F0502020204030204" pitchFamily="34" charset="0"/>
                <a:cs typeface="Times New Roman" panose="02020603050405020304" pitchFamily="18" charset="0"/>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12% of respondents use </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chatgpt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Monthly.</a:t>
            </a:r>
            <a:endParaRPr lang="en-SG" sz="5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dirty="0"/>
          </a:p>
        </p:txBody>
      </p:sp>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7" y="228600"/>
            <a:ext cx="10849737" cy="1638300"/>
          </a:xfrm>
        </p:spPr>
        <p:txBody>
          <a:bodyPr>
            <a:normAutofit/>
          </a:bodyPr>
          <a:lstStyle/>
          <a:p>
            <a:pPr algn="ctr"/>
            <a:br>
              <a:rPr lang="en-US" sz="2400" b="1" u="sng" dirty="0">
                <a:latin typeface="Times New Roman" panose="02020603050405020304" pitchFamily="18" charset="0"/>
                <a:cs typeface="Times New Roman" panose="02020603050405020304" pitchFamily="18" charset="0"/>
              </a:rPr>
            </a:br>
            <a:r>
              <a:rPr lang="en-US" sz="2000" b="1" dirty="0">
                <a:effectLst/>
                <a:latin typeface="Times New Roman" panose="02020603050405020304" pitchFamily="18" charset="0"/>
                <a:ea typeface="Calibri" panose="020F0502020204030204" pitchFamily="34" charset="0"/>
              </a:rPr>
              <a:t>RESPONDENT’S USE OF CHATGPT FOR DOUBT CLARIFICATIONS</a:t>
            </a:r>
            <a:endParaRPr lang="en-US" sz="2000" b="1"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1FB2D84-F537-469A-8E90-153463A843E6}"/>
              </a:ext>
            </a:extLst>
          </p:cNvPr>
          <p:cNvGraphicFramePr>
            <a:graphicFrameLocks noGrp="1"/>
          </p:cNvGraphicFramePr>
          <p:nvPr>
            <p:ph sz="quarter" idx="12"/>
            <p:extLst>
              <p:ext uri="{D42A27DB-BD31-4B8C-83A1-F6EECF244321}">
                <p14:modId xmlns:p14="http://schemas.microsoft.com/office/powerpoint/2010/main" val="2514820750"/>
              </p:ext>
            </p:extLst>
          </p:nvPr>
        </p:nvGraphicFramePr>
        <p:xfrm>
          <a:off x="2686050" y="2097088"/>
          <a:ext cx="6667500" cy="3473450"/>
        </p:xfrm>
        <a:graphic>
          <a:graphicData uri="http://schemas.openxmlformats.org/drawingml/2006/table">
            <a:tbl>
              <a:tblPr firstRow="1" bandRow="1">
                <a:tableStyleId>{F5AB1C69-6EDB-4FF4-983F-18BD219EF322}</a:tableStyleId>
              </a:tblPr>
              <a:tblGrid>
                <a:gridCol w="1666875">
                  <a:extLst>
                    <a:ext uri="{9D8B030D-6E8A-4147-A177-3AD203B41FA5}">
                      <a16:colId xmlns:a16="http://schemas.microsoft.com/office/drawing/2014/main" val="2264579433"/>
                    </a:ext>
                  </a:extLst>
                </a:gridCol>
                <a:gridCol w="1666875">
                  <a:extLst>
                    <a:ext uri="{9D8B030D-6E8A-4147-A177-3AD203B41FA5}">
                      <a16:colId xmlns:a16="http://schemas.microsoft.com/office/drawing/2014/main" val="38431692"/>
                    </a:ext>
                  </a:extLst>
                </a:gridCol>
                <a:gridCol w="1666875">
                  <a:extLst>
                    <a:ext uri="{9D8B030D-6E8A-4147-A177-3AD203B41FA5}">
                      <a16:colId xmlns:a16="http://schemas.microsoft.com/office/drawing/2014/main" val="1650131479"/>
                    </a:ext>
                  </a:extLst>
                </a:gridCol>
                <a:gridCol w="1666875">
                  <a:extLst>
                    <a:ext uri="{9D8B030D-6E8A-4147-A177-3AD203B41FA5}">
                      <a16:colId xmlns:a16="http://schemas.microsoft.com/office/drawing/2014/main" val="1499523006"/>
                    </a:ext>
                  </a:extLst>
                </a:gridCol>
              </a:tblGrid>
              <a:tr h="452614">
                <a:tc>
                  <a:txBody>
                    <a:bodyPr/>
                    <a:lstStyle/>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S.NO</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b="1">
                          <a:effectLst/>
                          <a:latin typeface="Times New Roman" panose="02020603050405020304" pitchFamily="18" charset="0"/>
                          <a:ea typeface="Calibri" panose="020F0502020204030204" pitchFamily="34" charset="0"/>
                        </a:rPr>
                        <a:t>FREQUENCY</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RESPONDENTS</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SG" sz="1200" b="1">
                          <a:effectLst/>
                          <a:latin typeface="Times New Roman" panose="02020603050405020304" pitchFamily="18" charset="0"/>
                          <a:ea typeface="Calibri" panose="020F0502020204030204" pitchFamily="34" charset="0"/>
                        </a:rPr>
                        <a:t>PERCENTAGE (%)</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97112853"/>
                  </a:ext>
                </a:extLst>
              </a:tr>
              <a:tr h="733072">
                <a:tc>
                  <a:txBody>
                    <a:bodyPr/>
                    <a:lstStyle/>
                    <a:p>
                      <a:pPr algn="ctr">
                        <a:lnSpc>
                          <a:spcPct val="107000"/>
                        </a:lnSpc>
                        <a:spcAft>
                          <a:spcPts val="800"/>
                        </a:spcAft>
                      </a:pPr>
                      <a:r>
                        <a:rPr lang="en-SG" sz="1200">
                          <a:effectLst/>
                          <a:latin typeface="Times New Roman" panose="02020603050405020304" pitchFamily="18" charset="0"/>
                          <a:ea typeface="Calibri" panose="020F0502020204030204" pitchFamily="34" charset="0"/>
                        </a:rPr>
                        <a:t> </a:t>
                      </a:r>
                    </a:p>
                    <a:p>
                      <a:pPr algn="ctr">
                        <a:lnSpc>
                          <a:spcPct val="107000"/>
                        </a:lnSpc>
                        <a:spcAft>
                          <a:spcPts val="800"/>
                        </a:spcAft>
                      </a:pPr>
                      <a:r>
                        <a:rPr lang="en-SG" sz="1200">
                          <a:effectLst/>
                          <a:latin typeface="Times New Roman" panose="02020603050405020304" pitchFamily="18" charset="0"/>
                          <a:ea typeface="Calibri" panose="020F0502020204030204" pitchFamily="34" charset="0"/>
                        </a:rPr>
                        <a:t>1</a:t>
                      </a: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Always</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17</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34%</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906285329"/>
                  </a:ext>
                </a:extLst>
              </a:tr>
              <a:tr h="452614">
                <a:tc>
                  <a:txBody>
                    <a:bodyPr/>
                    <a:lstStyle/>
                    <a:p>
                      <a:pPr algn="ctr">
                        <a:lnSpc>
                          <a:spcPct val="107000"/>
                        </a:lnSpc>
                        <a:spcAft>
                          <a:spcPts val="800"/>
                        </a:spcAft>
                      </a:pPr>
                      <a:r>
                        <a:rPr lang="en-SG" sz="1200">
                          <a:effectLst/>
                          <a:latin typeface="Times New Roman" panose="02020603050405020304" pitchFamily="18" charset="0"/>
                          <a:ea typeface="Calibri" panose="020F0502020204030204" pitchFamily="34" charset="0"/>
                        </a:rPr>
                        <a:t> </a:t>
                      </a:r>
                    </a:p>
                    <a:p>
                      <a:pPr algn="ctr">
                        <a:lnSpc>
                          <a:spcPct val="107000"/>
                        </a:lnSpc>
                        <a:spcAft>
                          <a:spcPts val="800"/>
                        </a:spcAft>
                      </a:pPr>
                      <a:r>
                        <a:rPr lang="en-SG" sz="1200">
                          <a:effectLst/>
                          <a:latin typeface="Times New Roman" panose="02020603050405020304" pitchFamily="18" charset="0"/>
                          <a:ea typeface="Calibri" panose="020F0502020204030204" pitchFamily="34" charset="0"/>
                        </a:rPr>
                        <a:t>2</a:t>
                      </a: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Often</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13</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26%</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27142537"/>
                  </a:ext>
                </a:extLst>
              </a:tr>
              <a:tr h="452614">
                <a:tc>
                  <a:txBody>
                    <a:bodyPr/>
                    <a:lstStyle/>
                    <a:p>
                      <a:pPr algn="ctr">
                        <a:lnSpc>
                          <a:spcPct val="107000"/>
                        </a:lnSpc>
                        <a:spcAft>
                          <a:spcPts val="800"/>
                        </a:spcAft>
                      </a:pPr>
                      <a:r>
                        <a:rPr lang="en-SG" sz="1200">
                          <a:effectLst/>
                          <a:latin typeface="Times New Roman" panose="02020603050405020304" pitchFamily="18" charset="0"/>
                          <a:ea typeface="Calibri" panose="020F0502020204030204" pitchFamily="34" charset="0"/>
                        </a:rPr>
                        <a:t> </a:t>
                      </a:r>
                    </a:p>
                    <a:p>
                      <a:pPr algn="ctr">
                        <a:lnSpc>
                          <a:spcPct val="107000"/>
                        </a:lnSpc>
                        <a:spcAft>
                          <a:spcPts val="800"/>
                        </a:spcAft>
                      </a:pPr>
                      <a:r>
                        <a:rPr lang="en-SG" sz="1200">
                          <a:effectLst/>
                          <a:latin typeface="Times New Roman" panose="02020603050405020304" pitchFamily="18" charset="0"/>
                          <a:ea typeface="Calibri" panose="020F0502020204030204" pitchFamily="34" charset="0"/>
                        </a:rPr>
                        <a:t>3</a:t>
                      </a: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Sometimes</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20</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40%</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18666571"/>
                  </a:ext>
                </a:extLst>
              </a:tr>
              <a:tr h="733072">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4</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Never</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0</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a:effectLst/>
                          <a:latin typeface="Times New Roman" panose="02020603050405020304" pitchFamily="18" charset="0"/>
                          <a:ea typeface="Calibri" panose="020F0502020204030204" pitchFamily="34" charset="0"/>
                        </a:rPr>
                        <a:t>0</a:t>
                      </a:r>
                      <a:endParaRPr lang="en-SG"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22064352"/>
                  </a:ext>
                </a:extLst>
              </a:tr>
              <a:tr h="452614">
                <a:tc>
                  <a:txBody>
                    <a:bodyPr/>
                    <a:lstStyle/>
                    <a:p>
                      <a:pPr>
                        <a:lnSpc>
                          <a:spcPct val="107000"/>
                        </a:lnSpc>
                        <a:spcAft>
                          <a:spcPts val="800"/>
                        </a:spcAft>
                      </a:pPr>
                      <a:r>
                        <a:rPr lang="en-US" sz="1200">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rPr>
                        <a:t> </a:t>
                      </a:r>
                      <a:endParaRPr lang="en-SG" sz="120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b="1">
                          <a:effectLst/>
                          <a:latin typeface="Times New Roman" panose="02020603050405020304" pitchFamily="18" charset="0"/>
                          <a:ea typeface="Calibri" panose="020F0502020204030204" pitchFamily="34" charset="0"/>
                        </a:rPr>
                        <a:t>TOTAL</a:t>
                      </a:r>
                      <a:endParaRPr lang="en-SG" sz="120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50</a:t>
                      </a:r>
                      <a:endParaRPr lang="en-SG"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 </a:t>
                      </a:r>
                      <a:endParaRPr lang="en-SG" sz="1200" dirty="0">
                        <a:effectLst/>
                        <a:latin typeface="Times New Roman" panose="02020603050405020304" pitchFamily="18" charset="0"/>
                        <a:ea typeface="Calibri" panose="020F0502020204030204" pitchFamily="34" charset="0"/>
                      </a:endParaRPr>
                    </a:p>
                    <a:p>
                      <a:pPr algn="ctr">
                        <a:lnSpc>
                          <a:spcPct val="107000"/>
                        </a:lnSpc>
                        <a:spcAft>
                          <a:spcPts val="800"/>
                        </a:spcAft>
                      </a:pPr>
                      <a:r>
                        <a:rPr lang="en-US" sz="1200" dirty="0">
                          <a:effectLst/>
                          <a:latin typeface="Times New Roman" panose="02020603050405020304" pitchFamily="18" charset="0"/>
                          <a:ea typeface="Calibri" panose="020F0502020204030204" pitchFamily="34" charset="0"/>
                        </a:rPr>
                        <a:t>100%</a:t>
                      </a:r>
                      <a:endParaRPr lang="en-SG"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89788339"/>
                  </a:ext>
                </a:extLst>
              </a:tr>
            </a:tbl>
          </a:graphicData>
        </a:graphic>
      </p:graphicFrame>
      <p:sp>
        <p:nvSpPr>
          <p:cNvPr id="10" name="Content Placeholder 9">
            <a:extLst>
              <a:ext uri="{FF2B5EF4-FFF2-40B4-BE49-F238E27FC236}">
                <a16:creationId xmlns:a16="http://schemas.microsoft.com/office/drawing/2014/main" id="{0A206E91-3BFB-4E53-8176-5097153E29DA}"/>
              </a:ext>
            </a:extLst>
          </p:cNvPr>
          <p:cNvSpPr>
            <a:spLocks noGrp="1"/>
          </p:cNvSpPr>
          <p:nvPr>
            <p:ph sz="quarter" idx="13"/>
          </p:nvPr>
        </p:nvSpPr>
        <p:spPr>
          <a:xfrm>
            <a:off x="857251" y="5686426"/>
            <a:ext cx="10691622" cy="695323"/>
          </a:xfrm>
        </p:spPr>
        <p:txBody>
          <a:bodyPr>
            <a:normAutofit fontScale="25000" lnSpcReduction="20000"/>
          </a:bodyPr>
          <a:lstStyle/>
          <a:p>
            <a:pPr lvl="0" algn="just">
              <a:lnSpc>
                <a:spcPct val="170000"/>
              </a:lnSpc>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p>
          <a:p>
            <a:pPr lvl="0" algn="just">
              <a:lnSpc>
                <a:spcPct val="170000"/>
              </a:lnSpc>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5600" dirty="0">
                <a:effectLst/>
                <a:latin typeface="Times New Roman" panose="02020603050405020304" pitchFamily="18" charset="0"/>
                <a:ea typeface="Calibri" panose="020F0502020204030204" pitchFamily="34" charset="0"/>
              </a:rPr>
              <a:t>It is inferred from the above table that 40% the respondents use </a:t>
            </a:r>
            <a:r>
              <a:rPr lang="en-US" sz="5600" dirty="0" err="1">
                <a:effectLst/>
                <a:latin typeface="Times New Roman" panose="02020603050405020304" pitchFamily="18" charset="0"/>
                <a:ea typeface="Calibri" panose="020F0502020204030204" pitchFamily="34" charset="0"/>
              </a:rPr>
              <a:t>chatgpt</a:t>
            </a:r>
            <a:r>
              <a:rPr lang="en-US" sz="5600" dirty="0">
                <a:effectLst/>
                <a:latin typeface="Times New Roman" panose="02020603050405020304" pitchFamily="18" charset="0"/>
                <a:ea typeface="Calibri" panose="020F0502020204030204" pitchFamily="34" charset="0"/>
              </a:rPr>
              <a:t> Sometimes for their doubt clarification,</a:t>
            </a:r>
            <a:r>
              <a:rPr lang="en-SG" sz="5600" dirty="0">
                <a:latin typeface="Times New Roman" panose="02020603050405020304" pitchFamily="18" charset="0"/>
                <a:ea typeface="Calibri" panose="020F0502020204030204" pitchFamily="34" charset="0"/>
              </a:rPr>
              <a:t> </a:t>
            </a:r>
            <a:r>
              <a:rPr lang="en-US" sz="5600" dirty="0">
                <a:effectLst/>
                <a:latin typeface="Times New Roman" panose="02020603050405020304" pitchFamily="18" charset="0"/>
                <a:ea typeface="Calibri" panose="020F0502020204030204" pitchFamily="34" charset="0"/>
              </a:rPr>
              <a:t>34% of the respondents use Always , 26% of the respondents use Often.</a:t>
            </a:r>
            <a:endParaRPr lang="en-SG" sz="5600" dirty="0">
              <a:effectLst/>
              <a:latin typeface="Times New Roman" panose="02020603050405020304" pitchFamily="18" charset="0"/>
              <a:ea typeface="Calibri" panose="020F0502020204030204" pitchFamily="34" charset="0"/>
            </a:endParaRPr>
          </a:p>
          <a:p>
            <a:endParaRPr lang="en-SG" dirty="0"/>
          </a:p>
        </p:txBody>
      </p:sp>
    </p:spTree>
    <p:extLst>
      <p:ext uri="{BB962C8B-B14F-4D97-AF65-F5344CB8AC3E}">
        <p14:creationId xmlns:p14="http://schemas.microsoft.com/office/powerpoint/2010/main" val="2126389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7" y="228600"/>
            <a:ext cx="10849737" cy="1638300"/>
          </a:xfrm>
        </p:spPr>
        <p:txBody>
          <a:bodyPr>
            <a:normAutofit fontScale="90000"/>
          </a:bodyPr>
          <a:lstStyle/>
          <a:p>
            <a:pPr algn="ctr"/>
            <a:br>
              <a:rPr lang="en-US" sz="2400" b="1" u="sng"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CORRELATION ANALYSIS</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SG" sz="1800" dirty="0">
                <a:effectLst/>
                <a:latin typeface="Times New Roman" panose="02020603050405020304" pitchFamily="18" charset="0"/>
                <a:ea typeface="Calibri" panose="020F0502020204030204" pitchFamily="34" charset="0"/>
              </a:rPr>
            </a:br>
            <a:r>
              <a:rPr lang="en-SG" sz="1800" dirty="0">
                <a:effectLst/>
                <a:latin typeface="Times New Roman" panose="02020603050405020304" pitchFamily="18" charset="0"/>
                <a:ea typeface="Calibri" panose="020F0502020204030204" pitchFamily="34" charset="0"/>
              </a:rPr>
              <a:t>RELATIONSHIP BETWEEEN AGE GROUP AND EXPERIENCE OF THE RESPONDENTS TO USING CHATGPT</a:t>
            </a:r>
            <a:br>
              <a:rPr lang="en-SG" sz="1800" dirty="0">
                <a:effectLst/>
                <a:latin typeface="Times New Roman" panose="02020603050405020304" pitchFamily="18" charset="0"/>
                <a:ea typeface="Calibri" panose="020F0502020204030204" pitchFamily="34" charset="0"/>
              </a:rPr>
            </a:br>
            <a:endParaRPr lang="en-US" sz="2000" b="1"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1FB2D84-F537-469A-8E90-153463A843E6}"/>
              </a:ext>
            </a:extLst>
          </p:cNvPr>
          <p:cNvGraphicFramePr>
            <a:graphicFrameLocks noGrp="1"/>
          </p:cNvGraphicFramePr>
          <p:nvPr>
            <p:ph sz="quarter" idx="12"/>
            <p:extLst>
              <p:ext uri="{D42A27DB-BD31-4B8C-83A1-F6EECF244321}">
                <p14:modId xmlns:p14="http://schemas.microsoft.com/office/powerpoint/2010/main" val="226397837"/>
              </p:ext>
            </p:extLst>
          </p:nvPr>
        </p:nvGraphicFramePr>
        <p:xfrm>
          <a:off x="2228850" y="2095502"/>
          <a:ext cx="7753352" cy="2657672"/>
        </p:xfrm>
        <a:graphic>
          <a:graphicData uri="http://schemas.openxmlformats.org/drawingml/2006/table">
            <a:tbl>
              <a:tblPr firstRow="1" bandRow="1">
                <a:tableStyleId>{F5AB1C69-6EDB-4FF4-983F-18BD219EF322}</a:tableStyleId>
              </a:tblPr>
              <a:tblGrid>
                <a:gridCol w="1938338">
                  <a:extLst>
                    <a:ext uri="{9D8B030D-6E8A-4147-A177-3AD203B41FA5}">
                      <a16:colId xmlns:a16="http://schemas.microsoft.com/office/drawing/2014/main" val="2264579433"/>
                    </a:ext>
                  </a:extLst>
                </a:gridCol>
                <a:gridCol w="1938338">
                  <a:extLst>
                    <a:ext uri="{9D8B030D-6E8A-4147-A177-3AD203B41FA5}">
                      <a16:colId xmlns:a16="http://schemas.microsoft.com/office/drawing/2014/main" val="38431692"/>
                    </a:ext>
                  </a:extLst>
                </a:gridCol>
                <a:gridCol w="1938338">
                  <a:extLst>
                    <a:ext uri="{9D8B030D-6E8A-4147-A177-3AD203B41FA5}">
                      <a16:colId xmlns:a16="http://schemas.microsoft.com/office/drawing/2014/main" val="1650131479"/>
                    </a:ext>
                  </a:extLst>
                </a:gridCol>
                <a:gridCol w="1938338">
                  <a:extLst>
                    <a:ext uri="{9D8B030D-6E8A-4147-A177-3AD203B41FA5}">
                      <a16:colId xmlns:a16="http://schemas.microsoft.com/office/drawing/2014/main" val="1499523006"/>
                    </a:ext>
                  </a:extLst>
                </a:gridCol>
              </a:tblGrid>
              <a:tr h="422015">
                <a:tc gridSpan="2">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b"/>
                </a:tc>
                <a:tc hMerge="1">
                  <a:txBody>
                    <a:bodyPr/>
                    <a:lstStyle/>
                    <a:p>
                      <a:endParaRPr lang="en-SG"/>
                    </a:p>
                  </a:txBody>
                  <a:tcPr/>
                </a:tc>
                <a:tc>
                  <a:txBody>
                    <a:bodyPr/>
                    <a:lstStyle/>
                    <a:p>
                      <a:pPr algn="ctr">
                        <a:lnSpc>
                          <a:spcPct val="107000"/>
                        </a:lnSpc>
                        <a:spcAft>
                          <a:spcPts val="800"/>
                        </a:spcAft>
                      </a:pPr>
                      <a:r>
                        <a:rPr lang="en-SG"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AGE GROUP OF THE RESPONDENT</a:t>
                      </a:r>
                    </a:p>
                  </a:txBody>
                  <a:tcPr marL="59055" marR="59055" marT="0" marB="0" anchor="b"/>
                </a:tc>
                <a:tc>
                  <a:txBody>
                    <a:bodyPr/>
                    <a:lstStyle/>
                    <a:p>
                      <a:pPr algn="ctr">
                        <a:lnSpc>
                          <a:spcPct val="107000"/>
                        </a:lnSpc>
                        <a:spcAft>
                          <a:spcPts val="800"/>
                        </a:spcAft>
                      </a:pPr>
                      <a:r>
                        <a:rPr lang="en-SG"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EXPERIENCE OF USING CHATGPT</a:t>
                      </a:r>
                    </a:p>
                  </a:txBody>
                  <a:tcPr marL="59055" marR="59055" marT="0" marB="0" anchor="b"/>
                </a:tc>
                <a:extLst>
                  <a:ext uri="{0D108BD9-81ED-4DB2-BD59-A6C34878D82A}">
                    <a16:rowId xmlns:a16="http://schemas.microsoft.com/office/drawing/2014/main" val="1697112853"/>
                  </a:ext>
                </a:extLst>
              </a:tr>
              <a:tr h="422015">
                <a:tc rowSpan="3">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AGE GROUP OF THE RESPONDENT</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Pearson Correlation</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.071</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2272984838"/>
                  </a:ext>
                </a:extLst>
              </a:tr>
              <a:tr h="338908">
                <a:tc vMerge="1">
                  <a:txBody>
                    <a:bodyPr/>
                    <a:lstStyle/>
                    <a:p>
                      <a:endParaRPr lang="en-SG"/>
                    </a:p>
                  </a:txBody>
                  <a:tcPr/>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Sig. (2-tailed)</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.624</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906285329"/>
                  </a:ext>
                </a:extLst>
              </a:tr>
              <a:tr h="277947">
                <a:tc vMerge="1">
                  <a:txBody>
                    <a:bodyPr/>
                    <a:lstStyle/>
                    <a:p>
                      <a:endParaRPr lang="en-SG"/>
                    </a:p>
                  </a:txBody>
                  <a:tcPr/>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50</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50</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2827142537"/>
                  </a:ext>
                </a:extLst>
              </a:tr>
              <a:tr h="277947">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1618666571"/>
                  </a:ext>
                </a:extLst>
              </a:tr>
              <a:tr h="343699">
                <a:tc rowSpan="3">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EXPERIENCE OF USING CHATGPT</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Pearson Correlation</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.071</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1922064352"/>
                  </a:ext>
                </a:extLst>
              </a:tr>
              <a:tr h="277947">
                <a:tc vMerge="1">
                  <a:txBody>
                    <a:bodyPr/>
                    <a:lstStyle/>
                    <a:p>
                      <a:endParaRPr lang="en-SG"/>
                    </a:p>
                  </a:txBody>
                  <a:tcP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Sig. (2-tailed)</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.624</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1189788339"/>
                  </a:ext>
                </a:extLst>
              </a:tr>
              <a:tr h="277947">
                <a:tc vMerge="1">
                  <a:txBody>
                    <a:bodyPr/>
                    <a:lstStyle/>
                    <a:p>
                      <a:endParaRPr lang="en-SG"/>
                    </a:p>
                  </a:txBody>
                  <a:tcPr/>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tc>
                <a:tc>
                  <a:txBody>
                    <a:bodyPr/>
                    <a:lstStyle/>
                    <a:p>
                      <a:pPr algn="ctr">
                        <a:lnSpc>
                          <a:spcPct val="107000"/>
                        </a:lnSpc>
                        <a:spcAft>
                          <a:spcPts val="800"/>
                        </a:spcAft>
                      </a:pPr>
                      <a:r>
                        <a:rPr lang="en-SG"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50</a:t>
                      </a:r>
                      <a:endParaRPr lang="en-SG"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tc>
                  <a:txBody>
                    <a:bodyPr/>
                    <a:lstStyle/>
                    <a:p>
                      <a:pPr algn="ctr">
                        <a:lnSpc>
                          <a:spcPct val="107000"/>
                        </a:lnSpc>
                        <a:spcAft>
                          <a:spcPts val="800"/>
                        </a:spcAft>
                      </a:pPr>
                      <a:r>
                        <a:rPr lang="en-SG"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50</a:t>
                      </a:r>
                      <a:endParaRPr lang="en-SG"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055" marR="59055" marT="0" marB="0" anchor="ctr"/>
                </a:tc>
                <a:extLst>
                  <a:ext uri="{0D108BD9-81ED-4DB2-BD59-A6C34878D82A}">
                    <a16:rowId xmlns:a16="http://schemas.microsoft.com/office/drawing/2014/main" val="3938587098"/>
                  </a:ext>
                </a:extLst>
              </a:tr>
            </a:tbl>
          </a:graphicData>
        </a:graphic>
      </p:graphicFrame>
      <p:sp>
        <p:nvSpPr>
          <p:cNvPr id="10" name="Content Placeholder 9">
            <a:extLst>
              <a:ext uri="{FF2B5EF4-FFF2-40B4-BE49-F238E27FC236}">
                <a16:creationId xmlns:a16="http://schemas.microsoft.com/office/drawing/2014/main" id="{0A206E91-3BFB-4E53-8176-5097153E29DA}"/>
              </a:ext>
            </a:extLst>
          </p:cNvPr>
          <p:cNvSpPr>
            <a:spLocks noGrp="1"/>
          </p:cNvSpPr>
          <p:nvPr>
            <p:ph sz="quarter" idx="13"/>
          </p:nvPr>
        </p:nvSpPr>
        <p:spPr>
          <a:xfrm>
            <a:off x="750189" y="5276852"/>
            <a:ext cx="10691622" cy="695323"/>
          </a:xfrm>
        </p:spPr>
        <p:txBody>
          <a:bodyPr>
            <a:normAutofit fontScale="25000" lnSpcReduction="20000"/>
          </a:bodyPr>
          <a:lstStyle/>
          <a:p>
            <a:pPr lvl="0" algn="just">
              <a:lnSpc>
                <a:spcPct val="170000"/>
              </a:lnSpc>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p>
          <a:p>
            <a:pPr lvl="0" algn="just">
              <a:lnSpc>
                <a:spcPct val="170000"/>
              </a:lnSpc>
            </a:pPr>
            <a:r>
              <a:rPr lang="en-SG" sz="5600" dirty="0">
                <a:effectLst/>
                <a:latin typeface="Times New Roman" panose="02020603050405020304" pitchFamily="18" charset="0"/>
                <a:ea typeface="Calibri" panose="020F0502020204030204" pitchFamily="34" charset="0"/>
              </a:rPr>
              <a:t>The P value, as per Pearson correlation, is 0.624, which is higher than the table value 0.05. Therefore, the null hypothesis has been accepted. So, there is no significant relationship between age group of the respondents and experience of the respondents to using </a:t>
            </a:r>
            <a:r>
              <a:rPr lang="en-SG" sz="5600" dirty="0" err="1">
                <a:effectLst/>
                <a:latin typeface="Times New Roman" panose="02020603050405020304" pitchFamily="18" charset="0"/>
                <a:ea typeface="Calibri" panose="020F0502020204030204" pitchFamily="34" charset="0"/>
              </a:rPr>
              <a:t>chatgpt</a:t>
            </a:r>
            <a:r>
              <a:rPr lang="en-US" sz="5600" dirty="0">
                <a:effectLst/>
                <a:latin typeface="Times New Roman" panose="02020603050405020304" pitchFamily="18" charset="0"/>
                <a:ea typeface="Calibri" panose="020F0502020204030204" pitchFamily="34" charset="0"/>
              </a:rPr>
              <a:t>.</a:t>
            </a:r>
            <a:endParaRPr lang="en-SG" sz="5600" dirty="0">
              <a:effectLst/>
              <a:latin typeface="Times New Roman" panose="02020603050405020304" pitchFamily="18" charset="0"/>
              <a:ea typeface="Calibri" panose="020F0502020204030204" pitchFamily="34" charset="0"/>
            </a:endParaRPr>
          </a:p>
          <a:p>
            <a:endParaRPr lang="en-SG" dirty="0"/>
          </a:p>
        </p:txBody>
      </p:sp>
    </p:spTree>
    <p:extLst>
      <p:ext uri="{BB962C8B-B14F-4D97-AF65-F5344CB8AC3E}">
        <p14:creationId xmlns:p14="http://schemas.microsoft.com/office/powerpoint/2010/main" val="12690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7" y="647700"/>
            <a:ext cx="10849737" cy="793863"/>
          </a:xfrm>
        </p:spPr>
        <p:txBody>
          <a:bodyPr>
            <a:normAutofit fontScale="90000"/>
          </a:bodyPr>
          <a:lstStyle/>
          <a:p>
            <a:pPr algn="ctr">
              <a:lnSpc>
                <a:spcPct val="150000"/>
              </a:lnSpc>
            </a:pP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CHISQUARE ANALYSIS</a:t>
            </a:r>
            <a:br>
              <a:rPr lang="en-US" sz="2400" b="1" dirty="0">
                <a:latin typeface="Times New Roman" panose="02020603050405020304" pitchFamily="18" charset="0"/>
                <a:cs typeface="Times New Roman" panose="02020603050405020304" pitchFamily="18" charset="0"/>
              </a:rPr>
            </a:br>
            <a:r>
              <a:rPr lang="en-SG" sz="1800" dirty="0">
                <a:effectLst/>
                <a:latin typeface="Times New Roman" panose="02020603050405020304" pitchFamily="18" charset="0"/>
                <a:ea typeface="Calibri" panose="020F0502020204030204" pitchFamily="34" charset="0"/>
              </a:rPr>
              <a:t>ASSOCIATION BETWEEN GENDER GROUP AND CHALLLENGES ENCOUNTERED BY THE RESPONDENTS USING CHATGPT</a:t>
            </a:r>
            <a:br>
              <a:rPr lang="en-SG" sz="1800" dirty="0">
                <a:effectLst/>
                <a:latin typeface="Times New Roman" panose="02020603050405020304" pitchFamily="18" charset="0"/>
                <a:ea typeface="Calibri" panose="020F0502020204030204" pitchFamily="34" charset="0"/>
              </a:rPr>
            </a:br>
            <a:br>
              <a:rPr lang="en-SG" sz="1800" dirty="0">
                <a:effectLst/>
                <a:latin typeface="Times New Roman" panose="02020603050405020304" pitchFamily="18" charset="0"/>
                <a:ea typeface="Calibri" panose="020F0502020204030204" pitchFamily="34" charset="0"/>
              </a:rPr>
            </a:br>
            <a:endParaRPr lang="en-US" sz="2000" b="1" dirty="0">
              <a:latin typeface="Times New Roman" panose="02020603050405020304" pitchFamily="18" charset="0"/>
              <a:cs typeface="Times New Roman" panose="02020603050405020304" pitchFamily="18" charset="0"/>
            </a:endParaRPr>
          </a:p>
        </p:txBody>
      </p:sp>
      <p:graphicFrame>
        <p:nvGraphicFramePr>
          <p:cNvPr id="11" name="Table 11">
            <a:extLst>
              <a:ext uri="{FF2B5EF4-FFF2-40B4-BE49-F238E27FC236}">
                <a16:creationId xmlns:a16="http://schemas.microsoft.com/office/drawing/2014/main" id="{51FB2D84-F537-469A-8E90-153463A843E6}"/>
              </a:ext>
            </a:extLst>
          </p:cNvPr>
          <p:cNvGraphicFramePr>
            <a:graphicFrameLocks noGrp="1"/>
          </p:cNvGraphicFramePr>
          <p:nvPr>
            <p:ph sz="quarter" idx="12"/>
            <p:extLst>
              <p:ext uri="{D42A27DB-BD31-4B8C-83A1-F6EECF244321}">
                <p14:modId xmlns:p14="http://schemas.microsoft.com/office/powerpoint/2010/main" val="2489006916"/>
              </p:ext>
            </p:extLst>
          </p:nvPr>
        </p:nvGraphicFramePr>
        <p:xfrm>
          <a:off x="2235898" y="2107106"/>
          <a:ext cx="7934328" cy="2033585"/>
        </p:xfrm>
        <a:graphic>
          <a:graphicData uri="http://schemas.openxmlformats.org/drawingml/2006/table">
            <a:tbl>
              <a:tblPr firstRow="1" bandRow="1">
                <a:tableStyleId>{F5AB1C69-6EDB-4FF4-983F-18BD219EF322}</a:tableStyleId>
              </a:tblPr>
              <a:tblGrid>
                <a:gridCol w="1983582">
                  <a:extLst>
                    <a:ext uri="{9D8B030D-6E8A-4147-A177-3AD203B41FA5}">
                      <a16:colId xmlns:a16="http://schemas.microsoft.com/office/drawing/2014/main" val="2264579433"/>
                    </a:ext>
                  </a:extLst>
                </a:gridCol>
                <a:gridCol w="1983582">
                  <a:extLst>
                    <a:ext uri="{9D8B030D-6E8A-4147-A177-3AD203B41FA5}">
                      <a16:colId xmlns:a16="http://schemas.microsoft.com/office/drawing/2014/main" val="38431692"/>
                    </a:ext>
                  </a:extLst>
                </a:gridCol>
                <a:gridCol w="1983582">
                  <a:extLst>
                    <a:ext uri="{9D8B030D-6E8A-4147-A177-3AD203B41FA5}">
                      <a16:colId xmlns:a16="http://schemas.microsoft.com/office/drawing/2014/main" val="1650131479"/>
                    </a:ext>
                  </a:extLst>
                </a:gridCol>
                <a:gridCol w="1983582">
                  <a:extLst>
                    <a:ext uri="{9D8B030D-6E8A-4147-A177-3AD203B41FA5}">
                      <a16:colId xmlns:a16="http://schemas.microsoft.com/office/drawing/2014/main" val="1499523006"/>
                    </a:ext>
                  </a:extLst>
                </a:gridCol>
              </a:tblGrid>
              <a:tr h="482596">
                <a:tc>
                  <a:txBody>
                    <a:bodyPr/>
                    <a:lstStyle/>
                    <a:p>
                      <a:pPr algn="ctr">
                        <a:lnSpc>
                          <a:spcPct val="1070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b"/>
                </a:tc>
                <a:tc>
                  <a:txBody>
                    <a:bodyPr/>
                    <a:lstStyle/>
                    <a:p>
                      <a:pPr marL="38100" marR="38100" algn="ctr">
                        <a:lnSpc>
                          <a:spcPts val="1600"/>
                        </a:lnSpc>
                        <a:spcAft>
                          <a:spcPts val="800"/>
                        </a:spcAft>
                      </a:pPr>
                      <a:r>
                        <a:rPr lang="en-SG"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Value</a:t>
                      </a:r>
                    </a:p>
                  </a:txBody>
                  <a:tcPr marL="0" marR="0" marT="0" marB="0" anchor="b"/>
                </a:tc>
                <a:tc>
                  <a:txBody>
                    <a:bodyPr/>
                    <a:lstStyle/>
                    <a:p>
                      <a:pPr marL="38100" marR="38100" algn="ctr">
                        <a:lnSpc>
                          <a:spcPts val="1600"/>
                        </a:lnSpc>
                        <a:spcAft>
                          <a:spcPts val="800"/>
                        </a:spcAft>
                      </a:pPr>
                      <a:r>
                        <a:rPr lang="en-SG"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df</a:t>
                      </a:r>
                    </a:p>
                  </a:txBody>
                  <a:tcPr marL="0" marR="0" marT="0" marB="0" anchor="b"/>
                </a:tc>
                <a:tc>
                  <a:txBody>
                    <a:bodyPr/>
                    <a:lstStyle/>
                    <a:p>
                      <a:pPr marL="38100" marR="38100" algn="ctr">
                        <a:lnSpc>
                          <a:spcPts val="1600"/>
                        </a:lnSpc>
                        <a:spcAft>
                          <a:spcPts val="800"/>
                        </a:spcAft>
                      </a:pPr>
                      <a:r>
                        <a:rPr lang="en-SG"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Asymptotic Significance (2-sided)</a:t>
                      </a:r>
                    </a:p>
                  </a:txBody>
                  <a:tcPr marL="0" marR="0" marT="0" marB="0" anchor="b"/>
                </a:tc>
                <a:extLst>
                  <a:ext uri="{0D108BD9-81ED-4DB2-BD59-A6C34878D82A}">
                    <a16:rowId xmlns:a16="http://schemas.microsoft.com/office/drawing/2014/main" val="1697112853"/>
                  </a:ext>
                </a:extLst>
              </a:tr>
              <a:tr h="403839">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Pearson Chi-Square</a:t>
                      </a:r>
                    </a:p>
                  </a:txBody>
                  <a:tcPr marL="0" marR="0" marT="0" marB="0"/>
                </a:tc>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2.288</a:t>
                      </a:r>
                      <a:r>
                        <a:rPr lang="en-SG" sz="1400" baseline="30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a:t>
                      </a:r>
                      <a:endPar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0" marR="0" marT="0" marB="0"/>
                </a:tc>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.515</a:t>
                      </a:r>
                    </a:p>
                  </a:txBody>
                  <a:tcPr marL="0" marR="0" marT="0" marB="0"/>
                </a:tc>
                <a:extLst>
                  <a:ext uri="{0D108BD9-81ED-4DB2-BD59-A6C34878D82A}">
                    <a16:rowId xmlns:a16="http://schemas.microsoft.com/office/drawing/2014/main" val="906285329"/>
                  </a:ext>
                </a:extLst>
              </a:tr>
              <a:tr h="331200">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Likelihood Ratio</a:t>
                      </a:r>
                    </a:p>
                  </a:txBody>
                  <a:tcPr marL="0" marR="0" marT="0" marB="0"/>
                </a:tc>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2.422</a:t>
                      </a:r>
                    </a:p>
                  </a:txBody>
                  <a:tcPr marL="0" marR="0" marT="0" marB="0"/>
                </a:tc>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0" marR="0" marT="0" marB="0"/>
                </a:tc>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.490</a:t>
                      </a:r>
                    </a:p>
                  </a:txBody>
                  <a:tcPr marL="0" marR="0" marT="0" marB="0"/>
                </a:tc>
                <a:extLst>
                  <a:ext uri="{0D108BD9-81ED-4DB2-BD59-A6C34878D82A}">
                    <a16:rowId xmlns:a16="http://schemas.microsoft.com/office/drawing/2014/main" val="2827142537"/>
                  </a:ext>
                </a:extLst>
              </a:tr>
              <a:tr h="387645">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Linear-by-Linear Association</a:t>
                      </a:r>
                    </a:p>
                  </a:txBody>
                  <a:tcPr marL="0" marR="0" marT="0" marB="0"/>
                </a:tc>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.605</a:t>
                      </a:r>
                    </a:p>
                  </a:txBody>
                  <a:tcPr marL="0" marR="0" marT="0" marB="0"/>
                </a:tc>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0" marR="0" marT="0" marB="0"/>
                </a:tc>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.437</a:t>
                      </a:r>
                    </a:p>
                  </a:txBody>
                  <a:tcPr marL="0" marR="0" marT="0" marB="0"/>
                </a:tc>
                <a:extLst>
                  <a:ext uri="{0D108BD9-81ED-4DB2-BD59-A6C34878D82A}">
                    <a16:rowId xmlns:a16="http://schemas.microsoft.com/office/drawing/2014/main" val="1618666571"/>
                  </a:ext>
                </a:extLst>
              </a:tr>
              <a:tr h="409550">
                <a:tc>
                  <a:txBody>
                    <a:bodyPr/>
                    <a:lstStyle/>
                    <a:p>
                      <a:pPr marL="38100" marR="38100" algn="ctr">
                        <a:lnSpc>
                          <a:spcPts val="1600"/>
                        </a:lnSpc>
                        <a:spcAft>
                          <a:spcPts val="800"/>
                        </a:spcAft>
                      </a:pPr>
                      <a:r>
                        <a:rPr lang="en-SG"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of Valid Cases</a:t>
                      </a:r>
                    </a:p>
                  </a:txBody>
                  <a:tcPr marL="0" marR="0" marT="0" marB="0"/>
                </a:tc>
                <a:tc>
                  <a:txBody>
                    <a:bodyPr/>
                    <a:lstStyle/>
                    <a:p>
                      <a:pPr marL="38100" marR="38100" algn="ctr">
                        <a:lnSpc>
                          <a:spcPts val="16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50</a:t>
                      </a:r>
                    </a:p>
                  </a:txBody>
                  <a:tcPr marL="0" marR="0" marT="0" marB="0"/>
                </a:tc>
                <a:tc>
                  <a:txBody>
                    <a:bodyPr/>
                    <a:lstStyle/>
                    <a:p>
                      <a:pPr algn="ctr">
                        <a:lnSpc>
                          <a:spcPct val="1070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tc>
                <a:tc>
                  <a:txBody>
                    <a:bodyPr/>
                    <a:lstStyle/>
                    <a:p>
                      <a:pPr algn="ctr">
                        <a:lnSpc>
                          <a:spcPct val="107000"/>
                        </a:lnSpc>
                        <a:spcAft>
                          <a:spcPts val="800"/>
                        </a:spcAft>
                      </a:pPr>
                      <a:r>
                        <a:rPr lang="en-SG"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0" marR="0" marT="0" marB="0" anchor="ctr"/>
                </a:tc>
                <a:extLst>
                  <a:ext uri="{0D108BD9-81ED-4DB2-BD59-A6C34878D82A}">
                    <a16:rowId xmlns:a16="http://schemas.microsoft.com/office/drawing/2014/main" val="1922064352"/>
                  </a:ext>
                </a:extLst>
              </a:tr>
            </a:tbl>
          </a:graphicData>
        </a:graphic>
      </p:graphicFrame>
      <p:sp>
        <p:nvSpPr>
          <p:cNvPr id="10" name="Content Placeholder 9">
            <a:extLst>
              <a:ext uri="{FF2B5EF4-FFF2-40B4-BE49-F238E27FC236}">
                <a16:creationId xmlns:a16="http://schemas.microsoft.com/office/drawing/2014/main" id="{0A206E91-3BFB-4E53-8176-5097153E29DA}"/>
              </a:ext>
            </a:extLst>
          </p:cNvPr>
          <p:cNvSpPr>
            <a:spLocks noGrp="1"/>
          </p:cNvSpPr>
          <p:nvPr>
            <p:ph sz="quarter" idx="13"/>
          </p:nvPr>
        </p:nvSpPr>
        <p:spPr>
          <a:xfrm>
            <a:off x="857251" y="5143501"/>
            <a:ext cx="10691622" cy="695323"/>
          </a:xfrm>
        </p:spPr>
        <p:txBody>
          <a:bodyPr>
            <a:normAutofit fontScale="25000" lnSpcReduction="20000"/>
          </a:bodyPr>
          <a:lstStyle/>
          <a:p>
            <a:pPr algn="just">
              <a:lnSpc>
                <a:spcPct val="150000"/>
              </a:lnSpc>
              <a:spcAft>
                <a:spcPts val="800"/>
              </a:spcAft>
            </a:pPr>
            <a:r>
              <a:rPr lang="en-US" sz="5600" b="1" dirty="0">
                <a:effectLst/>
                <a:latin typeface="Times New Roman" panose="02020603050405020304" pitchFamily="18" charset="0"/>
                <a:ea typeface="Calibri" panose="020F0502020204030204" pitchFamily="34" charset="0"/>
                <a:cs typeface="Times New Roman" panose="02020603050405020304" pitchFamily="18" charset="0"/>
              </a:rPr>
              <a:t>INTERPRETATION: </a:t>
            </a:r>
          </a:p>
          <a:p>
            <a:pPr algn="just">
              <a:lnSpc>
                <a:spcPct val="170000"/>
              </a:lnSpc>
              <a:spcAft>
                <a:spcPts val="800"/>
              </a:spcAft>
            </a:pPr>
            <a:r>
              <a:rPr lang="en-SG" sz="5600" dirty="0">
                <a:effectLst/>
                <a:latin typeface="Times New Roman" panose="02020603050405020304" pitchFamily="18" charset="0"/>
                <a:ea typeface="Calibri" panose="020F0502020204030204" pitchFamily="34" charset="0"/>
              </a:rPr>
              <a:t>The calculated value is 2.288 and P value is 0.515 which is higher than the table value 0.05. Therefore, the null hypothesis has been accepted. So, there is no significant association between gender group of the respondent and challenges encountered by the respondents using </a:t>
            </a:r>
            <a:r>
              <a:rPr lang="en-SG" sz="5600" dirty="0" err="1">
                <a:effectLst/>
                <a:latin typeface="Times New Roman" panose="02020603050405020304" pitchFamily="18" charset="0"/>
                <a:ea typeface="Calibri" panose="020F0502020204030204" pitchFamily="34" charset="0"/>
              </a:rPr>
              <a:t>chatgpt</a:t>
            </a:r>
            <a:r>
              <a:rPr lang="en-SG" sz="5600" dirty="0">
                <a:effectLst/>
                <a:latin typeface="Times New Roman" panose="02020603050405020304" pitchFamily="18" charset="0"/>
                <a:ea typeface="Calibri" panose="020F0502020204030204" pitchFamily="34" charset="0"/>
              </a:rPr>
              <a:t>.</a:t>
            </a:r>
          </a:p>
          <a:p>
            <a:endParaRPr lang="en-SG" dirty="0"/>
          </a:p>
        </p:txBody>
      </p:sp>
      <p:sp>
        <p:nvSpPr>
          <p:cNvPr id="4" name="TextBox 3">
            <a:extLst>
              <a:ext uri="{FF2B5EF4-FFF2-40B4-BE49-F238E27FC236}">
                <a16:creationId xmlns:a16="http://schemas.microsoft.com/office/drawing/2014/main" id="{EB115FC0-E77C-4975-9463-20DE6EF8FC56}"/>
              </a:ext>
            </a:extLst>
          </p:cNvPr>
          <p:cNvSpPr txBox="1"/>
          <p:nvPr/>
        </p:nvSpPr>
        <p:spPr>
          <a:xfrm>
            <a:off x="1162051" y="4380897"/>
            <a:ext cx="2286000" cy="1035540"/>
          </a:xfrm>
          <a:prstGeom prst="rect">
            <a:avLst/>
          </a:prstGeom>
          <a:noFill/>
        </p:spPr>
        <p:txBody>
          <a:bodyPr wrap="square" rtlCol="0">
            <a:spAutoFit/>
          </a:bodyPr>
          <a:lstStyle/>
          <a:p>
            <a:pPr algn="just">
              <a:lnSpc>
                <a:spcPct val="107000"/>
              </a:lnSpc>
              <a:spcAft>
                <a:spcPts val="800"/>
              </a:spcAft>
            </a:pPr>
            <a:r>
              <a:rPr lang="en-SG" sz="1400" dirty="0">
                <a:effectLst/>
                <a:latin typeface="Times New Roman" panose="02020603050405020304" pitchFamily="18" charset="0"/>
                <a:ea typeface="Calibri" panose="020F0502020204030204" pitchFamily="34" charset="0"/>
              </a:rPr>
              <a:t>CHI-SQUARE: 2.288</a:t>
            </a:r>
          </a:p>
          <a:p>
            <a:pPr algn="just">
              <a:lnSpc>
                <a:spcPct val="107000"/>
              </a:lnSpc>
              <a:spcAft>
                <a:spcPts val="800"/>
              </a:spcAft>
            </a:pPr>
            <a:r>
              <a:rPr lang="en-SG" sz="1400" dirty="0">
                <a:effectLst/>
                <a:latin typeface="Times New Roman" panose="02020603050405020304" pitchFamily="18" charset="0"/>
                <a:ea typeface="Calibri" panose="020F0502020204030204" pitchFamily="34" charset="0"/>
              </a:rPr>
              <a:t>P VALUE: 0.515</a:t>
            </a:r>
          </a:p>
          <a:p>
            <a:r>
              <a:rPr lang="en-US" dirty="0"/>
              <a:t> </a:t>
            </a:r>
            <a:endParaRPr lang="en-SG" dirty="0"/>
          </a:p>
        </p:txBody>
      </p:sp>
    </p:spTree>
    <p:extLst>
      <p:ext uri="{BB962C8B-B14F-4D97-AF65-F5344CB8AC3E}">
        <p14:creationId xmlns:p14="http://schemas.microsoft.com/office/powerpoint/2010/main" val="1328953173"/>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{ECAD3637-A978-457D-8DAB-14BA6EF8F34E}tf56410444_win32</Template>
  <TotalTime>407</TotalTime>
  <Words>1056</Words>
  <Application>Microsoft Office PowerPoint</Application>
  <PresentationFormat>Widescreen</PresentationFormat>
  <Paragraphs>231</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Baskerville Old Face</vt:lpstr>
      <vt:lpstr>Calibri</vt:lpstr>
      <vt:lpstr>Gill Sans Nova Light</vt:lpstr>
      <vt:lpstr>Times New Roman</vt:lpstr>
      <vt:lpstr>Wingdings</vt:lpstr>
      <vt:lpstr>Custom</vt:lpstr>
      <vt:lpstr>A STUDY ON SIGNIFICANCE AND IMPACT OF CHATGPT ON COLLEGE STUDENTS</vt:lpstr>
      <vt:lpstr>INTRODUCTION</vt:lpstr>
      <vt:lpstr>OBJECTIVES</vt:lpstr>
      <vt:lpstr>REVIEW LITERATURE</vt:lpstr>
      <vt:lpstr>PowerPoint Presentation</vt:lpstr>
      <vt:lpstr> DATA ANALYSIS AND INTERPRETATION  FREQUENCY OF USING CHATGPT FOR ACADEMICS BY THE RESPONDENTS </vt:lpstr>
      <vt:lpstr> RESPONDENT’S USE OF CHATGPT FOR DOUBT CLARIFICATIONS</vt:lpstr>
      <vt:lpstr> CORRELATION ANALYSIS   RELATIONSHIP BETWEEEN AGE GROUP AND EXPERIENCE OF THE RESPONDENTS TO USING CHATGPT </vt:lpstr>
      <vt:lpstr>  CHISQUARE ANALYSIS ASSOCIATION BETWEEN GENDER GROUP AND CHALLLENGES ENCOUNTERED BY THE RESPONDENTS USING CHATGPT  </vt:lpstr>
      <vt:lpstr>FINDINGS</vt:lpstr>
      <vt:lpstr>SUGGESTIONS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SIGNIFICANCE AND IMPACT OF CHATGPT ON COLLEGE STUDENTS</dc:title>
  <dc:creator>joy deborah</dc:creator>
  <cp:lastModifiedBy>joy deborah</cp:lastModifiedBy>
  <cp:revision>16</cp:revision>
  <dcterms:created xsi:type="dcterms:W3CDTF">2025-03-25T03:51:49Z</dcterms:created>
  <dcterms:modified xsi:type="dcterms:W3CDTF">2025-03-25T10:56:09Z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